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5"/>
  </p:notesMasterIdLst>
  <p:sldIdLst>
    <p:sldId id="3361" r:id="rId2"/>
    <p:sldId id="5837" r:id="rId3"/>
    <p:sldId id="5838" r:id="rId4"/>
    <p:sldId id="306" r:id="rId5"/>
    <p:sldId id="315" r:id="rId6"/>
    <p:sldId id="5849" r:id="rId7"/>
    <p:sldId id="5850" r:id="rId8"/>
    <p:sldId id="5851" r:id="rId9"/>
    <p:sldId id="5852" r:id="rId10"/>
    <p:sldId id="5853" r:id="rId11"/>
    <p:sldId id="5854" r:id="rId12"/>
    <p:sldId id="5842" r:id="rId13"/>
    <p:sldId id="5855" r:id="rId14"/>
    <p:sldId id="5856" r:id="rId15"/>
    <p:sldId id="5857" r:id="rId16"/>
    <p:sldId id="5858" r:id="rId17"/>
    <p:sldId id="5859" r:id="rId18"/>
    <p:sldId id="5860" r:id="rId19"/>
    <p:sldId id="5861" r:id="rId20"/>
    <p:sldId id="5862" r:id="rId21"/>
    <p:sldId id="5863" r:id="rId22"/>
    <p:sldId id="5864" r:id="rId23"/>
    <p:sldId id="5865" r:id="rId24"/>
    <p:sldId id="5866" r:id="rId25"/>
    <p:sldId id="5867" r:id="rId26"/>
    <p:sldId id="5868" r:id="rId27"/>
    <p:sldId id="5869" r:id="rId28"/>
    <p:sldId id="5870" r:id="rId29"/>
    <p:sldId id="5871" r:id="rId30"/>
    <p:sldId id="5872" r:id="rId31"/>
    <p:sldId id="5873" r:id="rId32"/>
    <p:sldId id="5874" r:id="rId33"/>
    <p:sldId id="5875" r:id="rId34"/>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hammadali Shahiri" initials="MS" lastIdx="1" clrIdx="0">
    <p:extLst>
      <p:ext uri="{19B8F6BF-5375-455C-9EA6-DF929625EA0E}">
        <p15:presenceInfo xmlns:p15="http://schemas.microsoft.com/office/powerpoint/2012/main" userId="2bdf6bc4e974026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94262" autoAdjust="0"/>
  </p:normalViewPr>
  <p:slideViewPr>
    <p:cSldViewPr snapToGrid="0">
      <p:cViewPr varScale="1">
        <p:scale>
          <a:sx n="62" d="100"/>
          <a:sy n="62" d="100"/>
        </p:scale>
        <p:origin x="933" y="39"/>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hdphoto1.wdp>
</file>

<file path=ppt/media/hdphoto2.wdp>
</file>

<file path=ppt/media/hdphoto3.wdp>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png>
</file>

<file path=ppt/media/image24.jpe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E1A13A-D60A-422D-BAA6-E4E7ADFA2A21}" type="datetimeFigureOut">
              <a:rPr lang="zh-CN" altLang="en-US" smtClean="0"/>
              <a:t>2024/5/20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E886AE-BC43-4E5F-A7F0-F08982154314}" type="slidenum">
              <a:rPr lang="zh-CN" altLang="en-US" smtClean="0"/>
              <a:t>‹#›</a:t>
            </a:fld>
            <a:endParaRPr lang="zh-CN" altLang="en-US"/>
          </a:p>
        </p:txBody>
      </p:sp>
    </p:spTree>
    <p:extLst>
      <p:ext uri="{BB962C8B-B14F-4D97-AF65-F5344CB8AC3E}">
        <p14:creationId xmlns:p14="http://schemas.microsoft.com/office/powerpoint/2010/main" val="788845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B6A186-84C0-4556-A551-E4650B798520}" type="slidenum">
              <a:rPr lang="zh-CN" altLang="en-US" smtClean="0"/>
              <a:t>1</a:t>
            </a:fld>
            <a:endParaRPr lang="zh-CN" altLang="en-US"/>
          </a:p>
        </p:txBody>
      </p:sp>
    </p:spTree>
    <p:extLst>
      <p:ext uri="{BB962C8B-B14F-4D97-AF65-F5344CB8AC3E}">
        <p14:creationId xmlns:p14="http://schemas.microsoft.com/office/powerpoint/2010/main" val="67423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6B6A186-84C0-4556-A551-E4650B798520}" type="slidenum">
              <a:rPr lang="zh-CN" altLang="en-US" smtClean="0"/>
              <a:t>2</a:t>
            </a:fld>
            <a:endParaRPr lang="zh-CN" altLang="en-US"/>
          </a:p>
        </p:txBody>
      </p:sp>
    </p:spTree>
    <p:extLst>
      <p:ext uri="{BB962C8B-B14F-4D97-AF65-F5344CB8AC3E}">
        <p14:creationId xmlns:p14="http://schemas.microsoft.com/office/powerpoint/2010/main" val="4257559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B6A186-84C0-4556-A551-E4650B798520}" type="slidenum">
              <a:rPr lang="zh-CN" altLang="en-US" smtClean="0"/>
              <a:t>3</a:t>
            </a:fld>
            <a:endParaRPr lang="zh-CN" altLang="en-US"/>
          </a:p>
        </p:txBody>
      </p:sp>
    </p:spTree>
    <p:extLst>
      <p:ext uri="{BB962C8B-B14F-4D97-AF65-F5344CB8AC3E}">
        <p14:creationId xmlns:p14="http://schemas.microsoft.com/office/powerpoint/2010/main" val="221733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1173225-FBE5-4FF5-9639-D19EC36BEA5B}" type="slidenum">
              <a:rPr lang="zh-CN" altLang="en-US" smtClean="0"/>
              <a:t>4</a:t>
            </a:fld>
            <a:endParaRPr lang="zh-CN" altLang="en-US"/>
          </a:p>
        </p:txBody>
      </p:sp>
    </p:spTree>
    <p:extLst>
      <p:ext uri="{BB962C8B-B14F-4D97-AF65-F5344CB8AC3E}">
        <p14:creationId xmlns:p14="http://schemas.microsoft.com/office/powerpoint/2010/main" val="4900929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5</a:t>
            </a:fld>
            <a:endParaRPr lang="zh-CN" altLang="en-US"/>
          </a:p>
        </p:txBody>
      </p:sp>
    </p:spTree>
    <p:extLst>
      <p:ext uri="{BB962C8B-B14F-4D97-AF65-F5344CB8AC3E}">
        <p14:creationId xmlns:p14="http://schemas.microsoft.com/office/powerpoint/2010/main" val="22983363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E886AE-BC43-4E5F-A7F0-F08982154314}" type="slidenum">
              <a:rPr lang="zh-CN" altLang="en-US" smtClean="0"/>
              <a:t>11</a:t>
            </a:fld>
            <a:endParaRPr lang="zh-CN" altLang="en-US"/>
          </a:p>
        </p:txBody>
      </p:sp>
    </p:spTree>
    <p:extLst>
      <p:ext uri="{BB962C8B-B14F-4D97-AF65-F5344CB8AC3E}">
        <p14:creationId xmlns:p14="http://schemas.microsoft.com/office/powerpoint/2010/main" val="853463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6B6A186-84C0-4556-A551-E4650B798520}" type="slidenum">
              <a:rPr lang="zh-CN" altLang="en-US" smtClean="0"/>
              <a:t>12</a:t>
            </a:fld>
            <a:endParaRPr lang="zh-CN" altLang="en-US"/>
          </a:p>
        </p:txBody>
      </p:sp>
    </p:spTree>
    <p:extLst>
      <p:ext uri="{BB962C8B-B14F-4D97-AF65-F5344CB8AC3E}">
        <p14:creationId xmlns:p14="http://schemas.microsoft.com/office/powerpoint/2010/main" val="4201338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E886AE-BC43-4E5F-A7F0-F08982154314}" type="slidenum">
              <a:rPr lang="zh-CN" altLang="en-US" smtClean="0"/>
              <a:t>17</a:t>
            </a:fld>
            <a:endParaRPr lang="zh-CN" altLang="en-US"/>
          </a:p>
        </p:txBody>
      </p:sp>
    </p:spTree>
    <p:extLst>
      <p:ext uri="{BB962C8B-B14F-4D97-AF65-F5344CB8AC3E}">
        <p14:creationId xmlns:p14="http://schemas.microsoft.com/office/powerpoint/2010/main" val="23368608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B79FFF1-5516-4089-983F-AC52072E3CA9}"/>
              </a:ext>
            </a:extLst>
          </p:cNvPr>
          <p:cNvSpPr>
            <a:spLocks noGrp="1"/>
          </p:cNvSpPr>
          <p:nvPr>
            <p:ph type="ctrTitle"/>
          </p:nvPr>
        </p:nvSpPr>
        <p:spPr>
          <a:xfrm>
            <a:off x="1524000" y="1122363"/>
            <a:ext cx="9144000" cy="2387600"/>
          </a:xfrm>
          <a:prstGeom prst="rect">
            <a:avLst/>
          </a:prstGeom>
        </p:spPr>
        <p:txBody>
          <a:bodyPr anchor="t">
            <a:normAutofit/>
          </a:bodyPr>
          <a:lstStyle>
            <a:lvl1pPr algn="ctr">
              <a:defRPr sz="6000"/>
            </a:lvl1pPr>
          </a:lstStyle>
          <a:p>
            <a:r>
              <a:rPr lang="en-US" altLang="en-US"/>
              <a:t>Click here to edit master header styles</a:t>
            </a:r>
          </a:p>
        </p:txBody>
      </p:sp>
      <p:sp>
        <p:nvSpPr>
          <p:cNvPr id="3" name="副标题 2">
            <a:extLst>
              <a:ext uri="{FF2B5EF4-FFF2-40B4-BE49-F238E27FC236}">
                <a16:creationId xmlns:a16="http://schemas.microsoft.com/office/drawing/2014/main" id="{780C9553-F799-4C7E-AC50-E7319C249641}"/>
              </a:ext>
            </a:extLst>
          </p:cNvPr>
          <p:cNvSpPr>
            <a:spLocks noGrp="1"/>
          </p:cNvSpPr>
          <p:nvPr>
            <p:ph type="subTitle" idx="1"/>
          </p:nvPr>
        </p:nvSpPr>
        <p:spPr>
          <a:xfrm>
            <a:off x="1524000" y="3602038"/>
            <a:ext cx="9144000" cy="1655762"/>
          </a:xfrm>
          <a:prstGeom prst="rect">
            <a:avLst/>
          </a:prstGeo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en-US"/>
              <a:t>Click here to edit master subtitle styles</a:t>
            </a:r>
          </a:p>
        </p:txBody>
      </p:sp>
      <p:sp>
        <p:nvSpPr>
          <p:cNvPr id="4" name="日期占位符 3">
            <a:extLst>
              <a:ext uri="{FF2B5EF4-FFF2-40B4-BE49-F238E27FC236}">
                <a16:creationId xmlns:a16="http://schemas.microsoft.com/office/drawing/2014/main" id="{8AA484C1-C7B1-47D7-9F24-203E572F8A6E}"/>
              </a:ext>
            </a:extLst>
          </p:cNvPr>
          <p:cNvSpPr>
            <a:spLocks noGrp="1"/>
          </p:cNvSpPr>
          <p:nvPr>
            <p:ph type="dt" sz="half" idx="10"/>
          </p:nvPr>
        </p:nvSpPr>
        <p:spPr>
          <a:xfrm>
            <a:off x="838200" y="6356350"/>
            <a:ext cx="2743200" cy="365125"/>
          </a:xfrm>
          <a:prstGeom prst="rect">
            <a:avLst/>
          </a:prstGeom>
        </p:spPr>
        <p:txBody>
          <a:bodyPr>
            <a:normAutofit/>
          </a:bodyPr>
          <a:lstStyle/>
          <a:p>
            <a:fld id="{92FC6EA6-17A1-4094-B27C-1BC7DB8D3AA1}" type="datetime1">
              <a:rPr lang="en-US" altLang="en-US" sz="1700" smtClean="0"/>
              <a:t>5/20/2024</a:t>
            </a:fld>
            <a:endParaRPr lang="zh-CN" altLang="en-US"/>
          </a:p>
        </p:txBody>
      </p:sp>
      <p:sp>
        <p:nvSpPr>
          <p:cNvPr id="5" name="页脚占位符 4">
            <a:extLst>
              <a:ext uri="{FF2B5EF4-FFF2-40B4-BE49-F238E27FC236}">
                <a16:creationId xmlns:a16="http://schemas.microsoft.com/office/drawing/2014/main" id="{A433B898-3977-4EFE-B0DE-407EE9604110}"/>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412F428F-BFBD-400E-A268-93675CB9625D}"/>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171550763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A2F040-D2CC-4D15-9981-D5CCF6169A89}"/>
              </a:ext>
            </a:extLst>
          </p:cNvPr>
          <p:cNvSpPr>
            <a:spLocks noGrp="1"/>
          </p:cNvSpPr>
          <p:nvPr>
            <p:ph type="title"/>
          </p:nvPr>
        </p:nvSpPr>
        <p:spPr>
          <a:xfrm>
            <a:off x="838200" y="365125"/>
            <a:ext cx="10515600" cy="1325563"/>
          </a:xfrm>
          <a:prstGeom prst="rect">
            <a:avLst/>
          </a:prstGeom>
        </p:spPr>
        <p:txBody>
          <a:bodyPr>
            <a:normAutofit/>
          </a:bodyPr>
          <a:lstStyle/>
          <a:p>
            <a:r>
              <a:rPr lang="en-US" altLang="en-US"/>
              <a:t>Click here to edit master header styles</a:t>
            </a:r>
          </a:p>
        </p:txBody>
      </p:sp>
      <p:sp>
        <p:nvSpPr>
          <p:cNvPr id="3" name="竖排文字占位符 2">
            <a:extLst>
              <a:ext uri="{FF2B5EF4-FFF2-40B4-BE49-F238E27FC236}">
                <a16:creationId xmlns:a16="http://schemas.microsoft.com/office/drawing/2014/main" id="{9F4ED89A-E1D0-4FED-AF5B-0B3A3DF6ED4B}"/>
              </a:ext>
            </a:extLst>
          </p:cNvPr>
          <p:cNvSpPr>
            <a:spLocks noGrp="1"/>
          </p:cNvSpPr>
          <p:nvPr>
            <p:ph type="body" orient="vert" idx="1"/>
          </p:nvPr>
        </p:nvSpPr>
        <p:spPr>
          <a:xfrm>
            <a:off x="838200" y="1825625"/>
            <a:ext cx="10515600" cy="4351338"/>
          </a:xfrm>
          <a:prstGeom prst="rect">
            <a:avLst/>
          </a:prstGeom>
        </p:spPr>
        <p:txBody>
          <a:bodyPr vert="vert">
            <a:normAutofit/>
          </a:bodyPr>
          <a:lstStyle/>
          <a:p>
            <a:pPr lvl="0"/>
            <a:r>
              <a:rPr lang="en-US" altLang="en-US"/>
              <a:t>Edit Master Text Style</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a:extLst>
              <a:ext uri="{FF2B5EF4-FFF2-40B4-BE49-F238E27FC236}">
                <a16:creationId xmlns:a16="http://schemas.microsoft.com/office/drawing/2014/main" id="{8068F409-2EE7-4E35-A1E6-9649C6E6249D}"/>
              </a:ext>
            </a:extLst>
          </p:cNvPr>
          <p:cNvSpPr>
            <a:spLocks noGrp="1"/>
          </p:cNvSpPr>
          <p:nvPr>
            <p:ph type="dt" sz="half" idx="10"/>
          </p:nvPr>
        </p:nvSpPr>
        <p:spPr>
          <a:xfrm>
            <a:off x="838200" y="6356350"/>
            <a:ext cx="2743200" cy="365125"/>
          </a:xfrm>
          <a:prstGeom prst="rect">
            <a:avLst/>
          </a:prstGeom>
        </p:spPr>
        <p:txBody>
          <a:bodyPr>
            <a:normAutofit/>
          </a:bodyPr>
          <a:lstStyle/>
          <a:p>
            <a:fld id="{0778C786-2AD1-485A-8D20-940690297919}" type="datetime1">
              <a:rPr lang="en-US" altLang="en-US" sz="1700" smtClean="0"/>
              <a:t>5/20/2024</a:t>
            </a:fld>
            <a:endParaRPr lang="zh-CN" altLang="en-US"/>
          </a:p>
        </p:txBody>
      </p:sp>
      <p:sp>
        <p:nvSpPr>
          <p:cNvPr id="5" name="页脚占位符 4">
            <a:extLst>
              <a:ext uri="{FF2B5EF4-FFF2-40B4-BE49-F238E27FC236}">
                <a16:creationId xmlns:a16="http://schemas.microsoft.com/office/drawing/2014/main" id="{A37E3929-2542-4023-8C1E-DF83FF320CC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7416BCD3-BB33-40E1-B226-154B6876CAA0}"/>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4148476875"/>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182990A-5E78-48DA-8B1D-69A2E67905AD}"/>
              </a:ext>
            </a:extLst>
          </p:cNvPr>
          <p:cNvSpPr>
            <a:spLocks noGrp="1"/>
          </p:cNvSpPr>
          <p:nvPr>
            <p:ph type="title" orient="vert"/>
          </p:nvPr>
        </p:nvSpPr>
        <p:spPr>
          <a:xfrm>
            <a:off x="8724900" y="365125"/>
            <a:ext cx="2628900" cy="5811838"/>
          </a:xfrm>
          <a:prstGeom prst="rect">
            <a:avLst/>
          </a:prstGeom>
        </p:spPr>
        <p:txBody>
          <a:bodyPr vert="vert">
            <a:normAutofit/>
          </a:bodyPr>
          <a:lstStyle/>
          <a:p>
            <a:r>
              <a:rPr lang="en-US" altLang="en-US"/>
              <a:t>Click here to edit master header styles</a:t>
            </a:r>
          </a:p>
        </p:txBody>
      </p:sp>
      <p:sp>
        <p:nvSpPr>
          <p:cNvPr id="3" name="竖排文字占位符 2">
            <a:extLst>
              <a:ext uri="{FF2B5EF4-FFF2-40B4-BE49-F238E27FC236}">
                <a16:creationId xmlns:a16="http://schemas.microsoft.com/office/drawing/2014/main" id="{BF869ED9-72F0-4AB5-8DE4-2DEF759931FD}"/>
              </a:ext>
            </a:extLst>
          </p:cNvPr>
          <p:cNvSpPr>
            <a:spLocks noGrp="1"/>
          </p:cNvSpPr>
          <p:nvPr>
            <p:ph type="body" orient="vert" idx="1"/>
          </p:nvPr>
        </p:nvSpPr>
        <p:spPr>
          <a:xfrm>
            <a:off x="838200" y="365125"/>
            <a:ext cx="7734300" cy="5811838"/>
          </a:xfrm>
          <a:prstGeom prst="rect">
            <a:avLst/>
          </a:prstGeom>
        </p:spPr>
        <p:txBody>
          <a:bodyPr vert="vert">
            <a:normAutofit/>
          </a:bodyPr>
          <a:lstStyle/>
          <a:p>
            <a:pPr lvl="0"/>
            <a:r>
              <a:rPr lang="en-US" altLang="en-US"/>
              <a:t>Edit Master Text Style</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a:extLst>
              <a:ext uri="{FF2B5EF4-FFF2-40B4-BE49-F238E27FC236}">
                <a16:creationId xmlns:a16="http://schemas.microsoft.com/office/drawing/2014/main" id="{01E6EB67-5918-460D-B8F1-9C934B0677BD}"/>
              </a:ext>
            </a:extLst>
          </p:cNvPr>
          <p:cNvSpPr>
            <a:spLocks noGrp="1"/>
          </p:cNvSpPr>
          <p:nvPr>
            <p:ph type="dt" sz="half" idx="10"/>
          </p:nvPr>
        </p:nvSpPr>
        <p:spPr>
          <a:xfrm>
            <a:off x="838200" y="6356350"/>
            <a:ext cx="2743200" cy="365125"/>
          </a:xfrm>
          <a:prstGeom prst="rect">
            <a:avLst/>
          </a:prstGeom>
        </p:spPr>
        <p:txBody>
          <a:bodyPr>
            <a:normAutofit/>
          </a:bodyPr>
          <a:lstStyle/>
          <a:p>
            <a:fld id="{042B7177-9EC0-4B1B-BC9B-8A88C883D8DB}" type="datetime1">
              <a:rPr lang="en-US" altLang="en-US" sz="1700" smtClean="0"/>
              <a:t>5/20/2024</a:t>
            </a:fld>
            <a:endParaRPr lang="zh-CN" altLang="en-US"/>
          </a:p>
        </p:txBody>
      </p:sp>
      <p:sp>
        <p:nvSpPr>
          <p:cNvPr id="5" name="页脚占位符 4">
            <a:extLst>
              <a:ext uri="{FF2B5EF4-FFF2-40B4-BE49-F238E27FC236}">
                <a16:creationId xmlns:a16="http://schemas.microsoft.com/office/drawing/2014/main" id="{A5A56952-31F5-48B6-B8E0-6053A9173538}"/>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564B58A8-9B83-4AAF-86A2-6DD23F47D645}"/>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12810900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59461464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023233-F927-4518-A423-66A8E62FE1D8}"/>
              </a:ext>
            </a:extLst>
          </p:cNvPr>
          <p:cNvSpPr>
            <a:spLocks noGrp="1"/>
          </p:cNvSpPr>
          <p:nvPr>
            <p:ph type="title"/>
          </p:nvPr>
        </p:nvSpPr>
        <p:spPr>
          <a:xfrm>
            <a:off x="838200" y="365125"/>
            <a:ext cx="10515600" cy="1325563"/>
          </a:xfrm>
          <a:prstGeom prst="rect">
            <a:avLst/>
          </a:prstGeom>
        </p:spPr>
        <p:txBody>
          <a:bodyPr>
            <a:normAutofit/>
          </a:bodyPr>
          <a:lstStyle/>
          <a:p>
            <a:r>
              <a:rPr lang="en-US" altLang="en-US"/>
              <a:t>Click here to edit master header styles</a:t>
            </a:r>
          </a:p>
        </p:txBody>
      </p:sp>
      <p:sp>
        <p:nvSpPr>
          <p:cNvPr id="3" name="内容占位符 2">
            <a:extLst>
              <a:ext uri="{FF2B5EF4-FFF2-40B4-BE49-F238E27FC236}">
                <a16:creationId xmlns:a16="http://schemas.microsoft.com/office/drawing/2014/main" id="{B0D5ACC5-720E-4889-BC80-E3A4A0EA92E1}"/>
              </a:ext>
            </a:extLst>
          </p:cNvPr>
          <p:cNvSpPr>
            <a:spLocks noGrp="1"/>
          </p:cNvSpPr>
          <p:nvPr>
            <p:ph idx="1"/>
          </p:nvPr>
        </p:nvSpPr>
        <p:spPr>
          <a:xfrm>
            <a:off x="838200" y="1825625"/>
            <a:ext cx="10515600" cy="4351338"/>
          </a:xfrm>
          <a:prstGeom prst="rect">
            <a:avLst/>
          </a:prstGeom>
        </p:spPr>
        <p:txBody>
          <a:bodyPr>
            <a:normAutofit/>
          </a:bodyPr>
          <a:lstStyle/>
          <a:p>
            <a:pPr lvl="0"/>
            <a:r>
              <a:rPr lang="en-US" altLang="en-US"/>
              <a:t>Edit Master Text Style</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日期占位符 3">
            <a:extLst>
              <a:ext uri="{FF2B5EF4-FFF2-40B4-BE49-F238E27FC236}">
                <a16:creationId xmlns:a16="http://schemas.microsoft.com/office/drawing/2014/main" id="{A04F17C7-D264-4E6D-B540-93BD3C4F11F3}"/>
              </a:ext>
            </a:extLst>
          </p:cNvPr>
          <p:cNvSpPr>
            <a:spLocks noGrp="1"/>
          </p:cNvSpPr>
          <p:nvPr>
            <p:ph type="dt" sz="half" idx="10"/>
          </p:nvPr>
        </p:nvSpPr>
        <p:spPr>
          <a:xfrm>
            <a:off x="838200" y="6356350"/>
            <a:ext cx="2743200" cy="365125"/>
          </a:xfrm>
          <a:prstGeom prst="rect">
            <a:avLst/>
          </a:prstGeom>
        </p:spPr>
        <p:txBody>
          <a:bodyPr>
            <a:normAutofit/>
          </a:bodyPr>
          <a:lstStyle/>
          <a:p>
            <a:fld id="{D8AFC9F4-FECE-43C0-B9A5-5DCA404A1B92}" type="datetime1">
              <a:rPr lang="en-US" altLang="en-US" sz="1700" smtClean="0"/>
              <a:t>5/20/2024</a:t>
            </a:fld>
            <a:endParaRPr lang="zh-CN" altLang="en-US"/>
          </a:p>
        </p:txBody>
      </p:sp>
      <p:sp>
        <p:nvSpPr>
          <p:cNvPr id="5" name="页脚占位符 4">
            <a:extLst>
              <a:ext uri="{FF2B5EF4-FFF2-40B4-BE49-F238E27FC236}">
                <a16:creationId xmlns:a16="http://schemas.microsoft.com/office/drawing/2014/main" id="{4E7D9222-2A75-4914-A58C-DC0EA0DBD263}"/>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3A6FAC89-C0D0-441F-80F7-910664F9E650}"/>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11450378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9A7C6D-C159-47CD-9A53-668AD4BBE746}"/>
              </a:ext>
            </a:extLst>
          </p:cNvPr>
          <p:cNvSpPr>
            <a:spLocks noGrp="1"/>
          </p:cNvSpPr>
          <p:nvPr>
            <p:ph type="title"/>
          </p:nvPr>
        </p:nvSpPr>
        <p:spPr>
          <a:xfrm>
            <a:off x="831850" y="1709738"/>
            <a:ext cx="10515600" cy="2852737"/>
          </a:xfrm>
          <a:prstGeom prst="rect">
            <a:avLst/>
          </a:prstGeom>
        </p:spPr>
        <p:txBody>
          <a:bodyPr anchor="t">
            <a:normAutofit/>
          </a:bodyPr>
          <a:lstStyle>
            <a:lvl1pPr>
              <a:defRPr sz="6000"/>
            </a:lvl1pPr>
          </a:lstStyle>
          <a:p>
            <a:r>
              <a:rPr lang="en-US" altLang="en-US"/>
              <a:t>Click here to edit master</a:t>
            </a:r>
          </a:p>
        </p:txBody>
      </p:sp>
      <p:sp>
        <p:nvSpPr>
          <p:cNvPr id="3" name="文本占位符 2">
            <a:extLst>
              <a:ext uri="{FF2B5EF4-FFF2-40B4-BE49-F238E27FC236}">
                <a16:creationId xmlns:a16="http://schemas.microsoft.com/office/drawing/2014/main" id="{0B072288-AF78-4398-BDC0-C36BBA22B035}"/>
              </a:ext>
            </a:extLst>
          </p:cNvPr>
          <p:cNvSpPr>
            <a:spLocks noGrp="1"/>
          </p:cNvSpPr>
          <p:nvPr>
            <p:ph type="body" idx="1"/>
          </p:nvPr>
        </p:nvSpPr>
        <p:spPr>
          <a:xfrm>
            <a:off x="831850" y="4589463"/>
            <a:ext cx="10515600" cy="1500187"/>
          </a:xfrm>
          <a:prstGeom prst="rect">
            <a:avLst/>
          </a:prstGeo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en-US"/>
              <a:t>Edit Master Text Style</a:t>
            </a:r>
          </a:p>
        </p:txBody>
      </p:sp>
      <p:sp>
        <p:nvSpPr>
          <p:cNvPr id="4" name="日期占位符 3">
            <a:extLst>
              <a:ext uri="{FF2B5EF4-FFF2-40B4-BE49-F238E27FC236}">
                <a16:creationId xmlns:a16="http://schemas.microsoft.com/office/drawing/2014/main" id="{67475C9E-1872-4158-9819-8AF136A35FC3}"/>
              </a:ext>
            </a:extLst>
          </p:cNvPr>
          <p:cNvSpPr>
            <a:spLocks noGrp="1"/>
          </p:cNvSpPr>
          <p:nvPr>
            <p:ph type="dt" sz="half" idx="10"/>
          </p:nvPr>
        </p:nvSpPr>
        <p:spPr>
          <a:xfrm>
            <a:off x="838200" y="6356350"/>
            <a:ext cx="2743200" cy="365125"/>
          </a:xfrm>
          <a:prstGeom prst="rect">
            <a:avLst/>
          </a:prstGeom>
        </p:spPr>
        <p:txBody>
          <a:bodyPr>
            <a:normAutofit/>
          </a:bodyPr>
          <a:lstStyle/>
          <a:p>
            <a:fld id="{76A1F893-1A49-4DA2-8590-C7B9E136FB91}" type="datetime1">
              <a:rPr lang="en-US" altLang="en-US" sz="1700" smtClean="0"/>
              <a:t>5/20/2024</a:t>
            </a:fld>
            <a:endParaRPr lang="zh-CN" altLang="en-US"/>
          </a:p>
        </p:txBody>
      </p:sp>
      <p:sp>
        <p:nvSpPr>
          <p:cNvPr id="5" name="页脚占位符 4">
            <a:extLst>
              <a:ext uri="{FF2B5EF4-FFF2-40B4-BE49-F238E27FC236}">
                <a16:creationId xmlns:a16="http://schemas.microsoft.com/office/drawing/2014/main" id="{8D3D4CDC-DDE6-4FAB-BA0F-AB1A733A79E2}"/>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F45434B5-FC20-45B2-AC33-4C0939D76D20}"/>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3583499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EA490E-0757-4971-A093-86BC150FF4FA}"/>
              </a:ext>
            </a:extLst>
          </p:cNvPr>
          <p:cNvSpPr>
            <a:spLocks noGrp="1"/>
          </p:cNvSpPr>
          <p:nvPr>
            <p:ph type="title"/>
          </p:nvPr>
        </p:nvSpPr>
        <p:spPr>
          <a:xfrm>
            <a:off x="838200" y="365125"/>
            <a:ext cx="10515600" cy="1325563"/>
          </a:xfrm>
          <a:prstGeom prst="rect">
            <a:avLst/>
          </a:prstGeom>
        </p:spPr>
        <p:txBody>
          <a:bodyPr>
            <a:normAutofit/>
          </a:bodyPr>
          <a:lstStyle/>
          <a:p>
            <a:r>
              <a:rPr lang="en-US" altLang="en-US"/>
              <a:t>Click here to edit master header styles</a:t>
            </a:r>
          </a:p>
        </p:txBody>
      </p:sp>
      <p:sp>
        <p:nvSpPr>
          <p:cNvPr id="3" name="内容占位符 2">
            <a:extLst>
              <a:ext uri="{FF2B5EF4-FFF2-40B4-BE49-F238E27FC236}">
                <a16:creationId xmlns:a16="http://schemas.microsoft.com/office/drawing/2014/main" id="{C0D32C1C-16E8-4561-8B01-7291D59974B0}"/>
              </a:ext>
            </a:extLst>
          </p:cNvPr>
          <p:cNvSpPr>
            <a:spLocks noGrp="1"/>
          </p:cNvSpPr>
          <p:nvPr>
            <p:ph sz="half" idx="1"/>
          </p:nvPr>
        </p:nvSpPr>
        <p:spPr>
          <a:xfrm>
            <a:off x="838200" y="1825625"/>
            <a:ext cx="5181600" cy="4351338"/>
          </a:xfrm>
          <a:prstGeom prst="rect">
            <a:avLst/>
          </a:prstGeom>
        </p:spPr>
        <p:txBody>
          <a:bodyPr>
            <a:normAutofit/>
          </a:bodyPr>
          <a:lstStyle/>
          <a:p>
            <a:pPr lvl="0"/>
            <a:r>
              <a:rPr lang="en-US" altLang="en-US"/>
              <a:t>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内容占位符 3">
            <a:extLst>
              <a:ext uri="{FF2B5EF4-FFF2-40B4-BE49-F238E27FC236}">
                <a16:creationId xmlns:a16="http://schemas.microsoft.com/office/drawing/2014/main" id="{7368CDBE-F085-4B26-87B6-DBA93552B5C0}"/>
              </a:ext>
            </a:extLst>
          </p:cNvPr>
          <p:cNvSpPr>
            <a:spLocks noGrp="1"/>
          </p:cNvSpPr>
          <p:nvPr>
            <p:ph sz="half" idx="2"/>
          </p:nvPr>
        </p:nvSpPr>
        <p:spPr>
          <a:xfrm>
            <a:off x="6172200" y="1825625"/>
            <a:ext cx="5181600" cy="4351338"/>
          </a:xfrm>
          <a:prstGeom prst="rect">
            <a:avLst/>
          </a:prstGeom>
        </p:spPr>
        <p:txBody>
          <a:bodyPr>
            <a:normAutofit/>
          </a:bodyPr>
          <a:lstStyle/>
          <a:p>
            <a:pPr lvl="0"/>
            <a:r>
              <a:rPr lang="en-US" altLang="en-US"/>
              <a:t>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 name="日期占位符 4">
            <a:extLst>
              <a:ext uri="{FF2B5EF4-FFF2-40B4-BE49-F238E27FC236}">
                <a16:creationId xmlns:a16="http://schemas.microsoft.com/office/drawing/2014/main" id="{224B3762-03A4-4419-89E2-3A123B948AC3}"/>
              </a:ext>
            </a:extLst>
          </p:cNvPr>
          <p:cNvSpPr>
            <a:spLocks noGrp="1"/>
          </p:cNvSpPr>
          <p:nvPr>
            <p:ph type="dt" sz="half" idx="10"/>
          </p:nvPr>
        </p:nvSpPr>
        <p:spPr>
          <a:xfrm>
            <a:off x="838200" y="6356350"/>
            <a:ext cx="2743200" cy="365125"/>
          </a:xfrm>
          <a:prstGeom prst="rect">
            <a:avLst/>
          </a:prstGeom>
        </p:spPr>
        <p:txBody>
          <a:bodyPr>
            <a:normAutofit/>
          </a:bodyPr>
          <a:lstStyle/>
          <a:p>
            <a:fld id="{BCD4F2D8-0F04-485C-86E3-6369F412EE88}" type="datetime1">
              <a:rPr lang="en-US" altLang="en-US" sz="1700" smtClean="0"/>
              <a:t>5/20/2024</a:t>
            </a:fld>
            <a:endParaRPr lang="zh-CN" altLang="en-US"/>
          </a:p>
        </p:txBody>
      </p:sp>
      <p:sp>
        <p:nvSpPr>
          <p:cNvPr id="6" name="页脚占位符 5">
            <a:extLst>
              <a:ext uri="{FF2B5EF4-FFF2-40B4-BE49-F238E27FC236}">
                <a16:creationId xmlns:a16="http://schemas.microsoft.com/office/drawing/2014/main" id="{8DC28077-EA45-4D93-BB7C-81052A4C419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6B9E9CAE-0286-495F-87E9-CDDDAEF5CB45}"/>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156888023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0E878F-26A5-407D-B38C-75A1EF7DCC8B}"/>
              </a:ext>
            </a:extLst>
          </p:cNvPr>
          <p:cNvSpPr>
            <a:spLocks noGrp="1"/>
          </p:cNvSpPr>
          <p:nvPr>
            <p:ph type="title"/>
          </p:nvPr>
        </p:nvSpPr>
        <p:spPr>
          <a:xfrm>
            <a:off x="839788" y="365125"/>
            <a:ext cx="10515600" cy="1325563"/>
          </a:xfrm>
          <a:prstGeom prst="rect">
            <a:avLst/>
          </a:prstGeom>
        </p:spPr>
        <p:txBody>
          <a:bodyPr>
            <a:normAutofit/>
          </a:bodyPr>
          <a:lstStyle/>
          <a:p>
            <a:r>
              <a:rPr lang="en-US" altLang="en-US"/>
              <a:t>Click here to edit master header styles</a:t>
            </a:r>
          </a:p>
        </p:txBody>
      </p:sp>
      <p:sp>
        <p:nvSpPr>
          <p:cNvPr id="3" name="文本占位符 2">
            <a:extLst>
              <a:ext uri="{FF2B5EF4-FFF2-40B4-BE49-F238E27FC236}">
                <a16:creationId xmlns:a16="http://schemas.microsoft.com/office/drawing/2014/main" id="{42806A40-E156-4CA3-BB46-C077FEB117C2}"/>
              </a:ext>
            </a:extLst>
          </p:cNvPr>
          <p:cNvSpPr>
            <a:spLocks noGrp="1"/>
          </p:cNvSpPr>
          <p:nvPr>
            <p:ph type="body" idx="1"/>
          </p:nvPr>
        </p:nvSpPr>
        <p:spPr>
          <a:xfrm>
            <a:off x="839788" y="1681163"/>
            <a:ext cx="5157787" cy="823912"/>
          </a:xfrm>
          <a:prstGeom prst="rect">
            <a:avLst/>
          </a:prstGeo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Edit Master Text Style</a:t>
            </a:r>
          </a:p>
        </p:txBody>
      </p:sp>
      <p:sp>
        <p:nvSpPr>
          <p:cNvPr id="4" name="内容占位符 3">
            <a:extLst>
              <a:ext uri="{FF2B5EF4-FFF2-40B4-BE49-F238E27FC236}">
                <a16:creationId xmlns:a16="http://schemas.microsoft.com/office/drawing/2014/main" id="{C667EC0A-1883-429B-8F73-B743C390F4BE}"/>
              </a:ext>
            </a:extLst>
          </p:cNvPr>
          <p:cNvSpPr>
            <a:spLocks noGrp="1"/>
          </p:cNvSpPr>
          <p:nvPr>
            <p:ph sz="half" idx="2"/>
          </p:nvPr>
        </p:nvSpPr>
        <p:spPr>
          <a:xfrm>
            <a:off x="839788" y="2505075"/>
            <a:ext cx="5157787" cy="3684588"/>
          </a:xfrm>
          <a:prstGeom prst="rect">
            <a:avLst/>
          </a:prstGeom>
        </p:spPr>
        <p:txBody>
          <a:bodyPr>
            <a:normAutofit/>
          </a:bodyPr>
          <a:lstStyle/>
          <a:p>
            <a:pPr lvl="0"/>
            <a:r>
              <a:rPr lang="en-US" altLang="en-US"/>
              <a:t>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5" name="文本占位符 4">
            <a:extLst>
              <a:ext uri="{FF2B5EF4-FFF2-40B4-BE49-F238E27FC236}">
                <a16:creationId xmlns:a16="http://schemas.microsoft.com/office/drawing/2014/main" id="{99FAA717-F83A-439C-A5A2-9B3E4A7C838F}"/>
              </a:ext>
            </a:extLst>
          </p:cNvPr>
          <p:cNvSpPr>
            <a:spLocks noGrp="1"/>
          </p:cNvSpPr>
          <p:nvPr>
            <p:ph type="body" sz="quarter" idx="3"/>
          </p:nvPr>
        </p:nvSpPr>
        <p:spPr>
          <a:xfrm>
            <a:off x="6172200" y="1681163"/>
            <a:ext cx="5183188" cy="823912"/>
          </a:xfrm>
          <a:prstGeom prst="rect">
            <a:avLst/>
          </a:prstGeo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en-US"/>
              <a:t>Edit Master Text Style</a:t>
            </a:r>
          </a:p>
        </p:txBody>
      </p:sp>
      <p:sp>
        <p:nvSpPr>
          <p:cNvPr id="6" name="内容占位符 5">
            <a:extLst>
              <a:ext uri="{FF2B5EF4-FFF2-40B4-BE49-F238E27FC236}">
                <a16:creationId xmlns:a16="http://schemas.microsoft.com/office/drawing/2014/main" id="{998A8E2C-B8AC-402B-AF85-4B15AC3633AB}"/>
              </a:ext>
            </a:extLst>
          </p:cNvPr>
          <p:cNvSpPr>
            <a:spLocks noGrp="1"/>
          </p:cNvSpPr>
          <p:nvPr>
            <p:ph sz="quarter" idx="4"/>
          </p:nvPr>
        </p:nvSpPr>
        <p:spPr>
          <a:xfrm>
            <a:off x="6172200" y="2505075"/>
            <a:ext cx="5183188" cy="3684588"/>
          </a:xfrm>
          <a:prstGeom prst="rect">
            <a:avLst/>
          </a:prstGeom>
        </p:spPr>
        <p:txBody>
          <a:bodyPr>
            <a:normAutofit/>
          </a:bodyPr>
          <a:lstStyle/>
          <a:p>
            <a:pPr lvl="0"/>
            <a:r>
              <a:rPr lang="en-US" altLang="en-US"/>
              <a:t>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日期占位符 6">
            <a:extLst>
              <a:ext uri="{FF2B5EF4-FFF2-40B4-BE49-F238E27FC236}">
                <a16:creationId xmlns:a16="http://schemas.microsoft.com/office/drawing/2014/main" id="{22E88E68-B000-485B-89F9-00060A6FFDEB}"/>
              </a:ext>
            </a:extLst>
          </p:cNvPr>
          <p:cNvSpPr>
            <a:spLocks noGrp="1"/>
          </p:cNvSpPr>
          <p:nvPr>
            <p:ph type="dt" sz="half" idx="10"/>
          </p:nvPr>
        </p:nvSpPr>
        <p:spPr>
          <a:xfrm>
            <a:off x="838200" y="6356350"/>
            <a:ext cx="2743200" cy="365125"/>
          </a:xfrm>
          <a:prstGeom prst="rect">
            <a:avLst/>
          </a:prstGeom>
        </p:spPr>
        <p:txBody>
          <a:bodyPr>
            <a:normAutofit/>
          </a:bodyPr>
          <a:lstStyle/>
          <a:p>
            <a:fld id="{96FBA19D-2B1D-4C9B-A44E-49A9DB85E072}" type="datetime1">
              <a:rPr lang="en-US" altLang="en-US" sz="1700" smtClean="0"/>
              <a:t>5/20/2024</a:t>
            </a:fld>
            <a:endParaRPr lang="zh-CN" altLang="en-US"/>
          </a:p>
        </p:txBody>
      </p:sp>
      <p:sp>
        <p:nvSpPr>
          <p:cNvPr id="8" name="页脚占位符 7">
            <a:extLst>
              <a:ext uri="{FF2B5EF4-FFF2-40B4-BE49-F238E27FC236}">
                <a16:creationId xmlns:a16="http://schemas.microsoft.com/office/drawing/2014/main" id="{4B014B78-B649-4EEC-90A3-6E7A7D5BBE09}"/>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3F4E6B48-D59B-4091-8F40-1FCEDC7C3B5E}"/>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36794862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00B42C-C3EB-49FA-8D92-0CD3471B62FE}"/>
              </a:ext>
            </a:extLst>
          </p:cNvPr>
          <p:cNvSpPr>
            <a:spLocks noGrp="1"/>
          </p:cNvSpPr>
          <p:nvPr>
            <p:ph type="title"/>
          </p:nvPr>
        </p:nvSpPr>
        <p:spPr>
          <a:xfrm>
            <a:off x="838200" y="365125"/>
            <a:ext cx="10515600" cy="1325563"/>
          </a:xfrm>
          <a:prstGeom prst="rect">
            <a:avLst/>
          </a:prstGeom>
        </p:spPr>
        <p:txBody>
          <a:bodyPr>
            <a:normAutofit/>
          </a:bodyPr>
          <a:lstStyle/>
          <a:p>
            <a:r>
              <a:rPr lang="en-US" altLang="en-US"/>
              <a:t>Click here to edit master header styles</a:t>
            </a:r>
          </a:p>
        </p:txBody>
      </p:sp>
      <p:sp>
        <p:nvSpPr>
          <p:cNvPr id="3" name="日期占位符 2">
            <a:extLst>
              <a:ext uri="{FF2B5EF4-FFF2-40B4-BE49-F238E27FC236}">
                <a16:creationId xmlns:a16="http://schemas.microsoft.com/office/drawing/2014/main" id="{28945836-E41A-4B88-B342-D1223612A628}"/>
              </a:ext>
            </a:extLst>
          </p:cNvPr>
          <p:cNvSpPr>
            <a:spLocks noGrp="1"/>
          </p:cNvSpPr>
          <p:nvPr>
            <p:ph type="dt" sz="half" idx="10"/>
          </p:nvPr>
        </p:nvSpPr>
        <p:spPr>
          <a:xfrm>
            <a:off x="838200" y="6356350"/>
            <a:ext cx="2743200" cy="365125"/>
          </a:xfrm>
          <a:prstGeom prst="rect">
            <a:avLst/>
          </a:prstGeom>
        </p:spPr>
        <p:txBody>
          <a:bodyPr>
            <a:normAutofit/>
          </a:bodyPr>
          <a:lstStyle/>
          <a:p>
            <a:fld id="{21F44B45-3993-441F-ABA2-22BC9553607E}" type="datetime1">
              <a:rPr lang="en-US" altLang="en-US" sz="1700" smtClean="0"/>
              <a:t>5/20/2024</a:t>
            </a:fld>
            <a:endParaRPr lang="zh-CN" altLang="en-US"/>
          </a:p>
        </p:txBody>
      </p:sp>
      <p:sp>
        <p:nvSpPr>
          <p:cNvPr id="4" name="页脚占位符 3">
            <a:extLst>
              <a:ext uri="{FF2B5EF4-FFF2-40B4-BE49-F238E27FC236}">
                <a16:creationId xmlns:a16="http://schemas.microsoft.com/office/drawing/2014/main" id="{EFCCE0D2-92C4-46E5-992D-143C59FD087D}"/>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F4DA7FE9-8E2E-494B-B8DF-C43E402BC823}"/>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99908445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F3C62BD-51FA-4874-9CDE-0B439A55D043}"/>
              </a:ext>
            </a:extLst>
          </p:cNvPr>
          <p:cNvSpPr>
            <a:spLocks noGrp="1"/>
          </p:cNvSpPr>
          <p:nvPr>
            <p:ph type="dt" sz="half" idx="10"/>
          </p:nvPr>
        </p:nvSpPr>
        <p:spPr>
          <a:xfrm>
            <a:off x="838200" y="6356350"/>
            <a:ext cx="2743200" cy="365125"/>
          </a:xfrm>
          <a:prstGeom prst="rect">
            <a:avLst/>
          </a:prstGeom>
        </p:spPr>
        <p:txBody>
          <a:bodyPr>
            <a:normAutofit/>
          </a:bodyPr>
          <a:lstStyle/>
          <a:p>
            <a:fld id="{34407215-D06C-4748-96E4-68207AD05C4A}" type="datetime1">
              <a:rPr lang="en-US" altLang="en-US" sz="1700" smtClean="0"/>
              <a:t>5/20/2024</a:t>
            </a:fld>
            <a:endParaRPr lang="zh-CN" altLang="en-US"/>
          </a:p>
        </p:txBody>
      </p:sp>
      <p:sp>
        <p:nvSpPr>
          <p:cNvPr id="3" name="页脚占位符 2">
            <a:extLst>
              <a:ext uri="{FF2B5EF4-FFF2-40B4-BE49-F238E27FC236}">
                <a16:creationId xmlns:a16="http://schemas.microsoft.com/office/drawing/2014/main" id="{E1F37A59-0B14-4152-AAD8-59B0DF53217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FB830615-BC10-4C9B-9240-20F583A52662}"/>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386507586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86EDE3-4395-4F88-BD97-7E7CDB9FA43D}"/>
              </a:ext>
            </a:extLst>
          </p:cNvPr>
          <p:cNvSpPr>
            <a:spLocks noGrp="1"/>
          </p:cNvSpPr>
          <p:nvPr>
            <p:ph type="title"/>
          </p:nvPr>
        </p:nvSpPr>
        <p:spPr>
          <a:xfrm>
            <a:off x="839788" y="457200"/>
            <a:ext cx="3932237" cy="1600200"/>
          </a:xfrm>
          <a:prstGeom prst="rect">
            <a:avLst/>
          </a:prstGeom>
        </p:spPr>
        <p:txBody>
          <a:bodyPr anchor="t">
            <a:normAutofit/>
          </a:bodyPr>
          <a:lstStyle>
            <a:lvl1pPr>
              <a:defRPr sz="3200"/>
            </a:lvl1pPr>
          </a:lstStyle>
          <a:p>
            <a:r>
              <a:rPr lang="en-US" altLang="en-US" sz="3100"/>
              <a:t>Click here to edit master header styles</a:t>
            </a:r>
          </a:p>
        </p:txBody>
      </p:sp>
      <p:sp>
        <p:nvSpPr>
          <p:cNvPr id="3" name="内容占位符 2">
            <a:extLst>
              <a:ext uri="{FF2B5EF4-FFF2-40B4-BE49-F238E27FC236}">
                <a16:creationId xmlns:a16="http://schemas.microsoft.com/office/drawing/2014/main" id="{69C9A60D-9249-4B5F-9455-A6A43F1867A0}"/>
              </a:ext>
            </a:extLst>
          </p:cNvPr>
          <p:cNvSpPr>
            <a:spLocks noGrp="1"/>
          </p:cNvSpPr>
          <p:nvPr>
            <p:ph idx="1"/>
          </p:nvPr>
        </p:nvSpPr>
        <p:spPr>
          <a:xfrm>
            <a:off x="5183188" y="987425"/>
            <a:ext cx="6172200" cy="4873625"/>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en-US"/>
              <a:t>Edit Master Text</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文本占位符 3">
            <a:extLst>
              <a:ext uri="{FF2B5EF4-FFF2-40B4-BE49-F238E27FC236}">
                <a16:creationId xmlns:a16="http://schemas.microsoft.com/office/drawing/2014/main" id="{3DC37FD2-21CA-4D35-9160-01163EBB6F2E}"/>
              </a:ext>
            </a:extLst>
          </p:cNvPr>
          <p:cNvSpPr>
            <a:spLocks noGrp="1"/>
          </p:cNvSpPr>
          <p:nvPr>
            <p:ph type="body" sz="half" idx="2"/>
          </p:nvPr>
        </p:nvSpPr>
        <p:spPr>
          <a:xfrm>
            <a:off x="839788" y="2057400"/>
            <a:ext cx="3932237" cy="3811588"/>
          </a:xfrm>
          <a:prstGeom prst="rect">
            <a:avLst/>
          </a:prstGeo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en-US"/>
              <a:t>Edit Master Text</a:t>
            </a:r>
          </a:p>
        </p:txBody>
      </p:sp>
      <p:sp>
        <p:nvSpPr>
          <p:cNvPr id="5" name="日期占位符 4">
            <a:extLst>
              <a:ext uri="{FF2B5EF4-FFF2-40B4-BE49-F238E27FC236}">
                <a16:creationId xmlns:a16="http://schemas.microsoft.com/office/drawing/2014/main" id="{696068FC-D59E-42EE-AE0F-65AC70EAF130}"/>
              </a:ext>
            </a:extLst>
          </p:cNvPr>
          <p:cNvSpPr>
            <a:spLocks noGrp="1"/>
          </p:cNvSpPr>
          <p:nvPr>
            <p:ph type="dt" sz="half" idx="10"/>
          </p:nvPr>
        </p:nvSpPr>
        <p:spPr>
          <a:xfrm>
            <a:off x="838200" y="6356350"/>
            <a:ext cx="2743200" cy="365125"/>
          </a:xfrm>
          <a:prstGeom prst="rect">
            <a:avLst/>
          </a:prstGeom>
        </p:spPr>
        <p:txBody>
          <a:bodyPr>
            <a:normAutofit/>
          </a:bodyPr>
          <a:lstStyle/>
          <a:p>
            <a:fld id="{5B8C0BAD-B60B-40BC-B417-A981F66FC89F}" type="datetime1">
              <a:rPr lang="en-US" altLang="en-US" sz="1700" smtClean="0"/>
              <a:t>5/20/2024</a:t>
            </a:fld>
            <a:endParaRPr lang="zh-CN" altLang="en-US"/>
          </a:p>
        </p:txBody>
      </p:sp>
      <p:sp>
        <p:nvSpPr>
          <p:cNvPr id="6" name="页脚占位符 5">
            <a:extLst>
              <a:ext uri="{FF2B5EF4-FFF2-40B4-BE49-F238E27FC236}">
                <a16:creationId xmlns:a16="http://schemas.microsoft.com/office/drawing/2014/main" id="{B186DEEA-E6C6-4B57-B157-1E148CED8875}"/>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63A63846-694E-4BA3-B1FD-3EA9C1BC081E}"/>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42202123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EE0D14-FE72-4798-8970-9CDFCED20662}"/>
              </a:ext>
            </a:extLst>
          </p:cNvPr>
          <p:cNvSpPr>
            <a:spLocks noGrp="1"/>
          </p:cNvSpPr>
          <p:nvPr>
            <p:ph type="title"/>
          </p:nvPr>
        </p:nvSpPr>
        <p:spPr>
          <a:xfrm>
            <a:off x="839788" y="457200"/>
            <a:ext cx="3932237" cy="1600200"/>
          </a:xfrm>
          <a:prstGeom prst="rect">
            <a:avLst/>
          </a:prstGeom>
        </p:spPr>
        <p:txBody>
          <a:bodyPr anchor="t">
            <a:normAutofit/>
          </a:bodyPr>
          <a:lstStyle>
            <a:lvl1pPr>
              <a:defRPr sz="3200"/>
            </a:lvl1pPr>
          </a:lstStyle>
          <a:p>
            <a:r>
              <a:rPr lang="en-US" altLang="en-US" sz="3100"/>
              <a:t>Click here to edit master header styles</a:t>
            </a:r>
          </a:p>
        </p:txBody>
      </p:sp>
      <p:sp>
        <p:nvSpPr>
          <p:cNvPr id="3" name="图片占位符 2">
            <a:extLst>
              <a:ext uri="{FF2B5EF4-FFF2-40B4-BE49-F238E27FC236}">
                <a16:creationId xmlns:a16="http://schemas.microsoft.com/office/drawing/2014/main" id="{9FA77EF6-EB07-4511-980E-921BF47E50F7}"/>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BB03064-31E1-4B80-AAA0-684F6AD9D44F}"/>
              </a:ext>
            </a:extLst>
          </p:cNvPr>
          <p:cNvSpPr>
            <a:spLocks noGrp="1"/>
          </p:cNvSpPr>
          <p:nvPr>
            <p:ph type="body" sz="half" idx="2"/>
          </p:nvPr>
        </p:nvSpPr>
        <p:spPr>
          <a:xfrm>
            <a:off x="839788" y="2057400"/>
            <a:ext cx="3932237" cy="3811588"/>
          </a:xfrm>
          <a:prstGeom prst="rect">
            <a:avLst/>
          </a:prstGeo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en-US"/>
              <a:t>Edit Master Text</a:t>
            </a:r>
          </a:p>
        </p:txBody>
      </p:sp>
      <p:sp>
        <p:nvSpPr>
          <p:cNvPr id="5" name="日期占位符 4">
            <a:extLst>
              <a:ext uri="{FF2B5EF4-FFF2-40B4-BE49-F238E27FC236}">
                <a16:creationId xmlns:a16="http://schemas.microsoft.com/office/drawing/2014/main" id="{72B3B429-9BAC-47E1-88AC-53642248C3AC}"/>
              </a:ext>
            </a:extLst>
          </p:cNvPr>
          <p:cNvSpPr>
            <a:spLocks noGrp="1"/>
          </p:cNvSpPr>
          <p:nvPr>
            <p:ph type="dt" sz="half" idx="10"/>
          </p:nvPr>
        </p:nvSpPr>
        <p:spPr>
          <a:xfrm>
            <a:off x="838200" y="6356350"/>
            <a:ext cx="2743200" cy="365125"/>
          </a:xfrm>
          <a:prstGeom prst="rect">
            <a:avLst/>
          </a:prstGeom>
        </p:spPr>
        <p:txBody>
          <a:bodyPr>
            <a:normAutofit/>
          </a:bodyPr>
          <a:lstStyle/>
          <a:p>
            <a:fld id="{CAD4990B-CFF5-4EF7-9B22-3E812E06ECF2}" type="datetime1">
              <a:rPr lang="en-US" altLang="en-US" sz="1700" smtClean="0"/>
              <a:t>5/20/2024</a:t>
            </a:fld>
            <a:endParaRPr lang="zh-CN" altLang="en-US"/>
          </a:p>
        </p:txBody>
      </p:sp>
      <p:sp>
        <p:nvSpPr>
          <p:cNvPr id="6" name="页脚占位符 5">
            <a:extLst>
              <a:ext uri="{FF2B5EF4-FFF2-40B4-BE49-F238E27FC236}">
                <a16:creationId xmlns:a16="http://schemas.microsoft.com/office/drawing/2014/main" id="{376D896D-0829-4DF4-99FB-86C91F206C94}"/>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B2062671-E355-434A-AD85-F747C9C8A8C4}"/>
              </a:ext>
            </a:extLst>
          </p:cNvPr>
          <p:cNvSpPr>
            <a:spLocks noGrp="1"/>
          </p:cNvSpPr>
          <p:nvPr>
            <p:ph type="sldNum" sz="quarter" idx="12"/>
          </p:nvPr>
        </p:nvSpPr>
        <p:spPr>
          <a:xfrm>
            <a:off x="8610600" y="6356350"/>
            <a:ext cx="2743200" cy="365125"/>
          </a:xfrm>
          <a:prstGeom prst="rect">
            <a:avLst/>
          </a:prstGeom>
        </p:spPr>
        <p:txBody>
          <a:bodyPr>
            <a:normAutofit lnSpcReduction="20000"/>
          </a:bodyPr>
          <a:lstStyle/>
          <a:p>
            <a:fld id="{8EE746A1-6C2B-4A0A-9B52-5B2A1AF6763A}" type="slidenum">
              <a:rPr lang="en-US" altLang="en-US" smtClean="0"/>
              <a:t>‹#›</a:t>
            </a:fld>
            <a:endParaRPr lang="zh-CN" altLang="en-US"/>
          </a:p>
        </p:txBody>
      </p:sp>
    </p:spTree>
    <p:extLst>
      <p:ext uri="{BB962C8B-B14F-4D97-AF65-F5344CB8AC3E}">
        <p14:creationId xmlns:p14="http://schemas.microsoft.com/office/powerpoint/2010/main" val="273194337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47ACD9D6-3E33-4AD8-8D6A-DDC730F05C07}"/>
              </a:ext>
            </a:extLst>
          </p:cNvPr>
          <p:cNvSpPr/>
          <p:nvPr userDrawn="1"/>
        </p:nvSpPr>
        <p:spPr>
          <a:xfrm>
            <a:off x="0" y="0"/>
            <a:ext cx="12192000" cy="685799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a:extLst>
              <a:ext uri="{FF2B5EF4-FFF2-40B4-BE49-F238E27FC236}">
                <a16:creationId xmlns:a16="http://schemas.microsoft.com/office/drawing/2014/main" id="{2E926877-698A-4A2D-B58C-D8A5EBB34569}"/>
              </a:ext>
            </a:extLst>
          </p:cNvPr>
          <p:cNvPicPr>
            <a:picLocks noChangeAspect="1"/>
          </p:cNvPicPr>
          <p:nvPr userDrawn="1"/>
        </p:nvPicPr>
        <p:blipFill>
          <a:blip r:embed="rId14">
            <a:extLst>
              <a:ext uri="{28A0092B-C50C-407E-A947-70E740481C1C}">
                <a14:useLocalDpi xmlns:a14="http://schemas.microsoft.com/office/drawing/2010/main" val="0"/>
              </a:ext>
            </a:extLst>
          </a:blip>
          <a:srcRect t="85187" r="11245"/>
          <a:stretch>
            <a:fillRect/>
          </a:stretch>
        </p:blipFill>
        <p:spPr>
          <a:xfrm rot="5400000" flipV="1">
            <a:off x="7898475" y="2564473"/>
            <a:ext cx="6857999" cy="1729050"/>
          </a:xfrm>
          <a:prstGeom prst="rect">
            <a:avLst/>
          </a:prstGeom>
        </p:spPr>
      </p:pic>
      <p:pic>
        <p:nvPicPr>
          <p:cNvPr id="10" name="图片 9">
            <a:extLst>
              <a:ext uri="{FF2B5EF4-FFF2-40B4-BE49-F238E27FC236}">
                <a16:creationId xmlns:a16="http://schemas.microsoft.com/office/drawing/2014/main" id="{B61446F0-3F9E-452E-9C83-9D6581AC8899}"/>
              </a:ext>
            </a:extLst>
          </p:cNvPr>
          <p:cNvPicPr>
            <a:picLocks noChangeAspect="1"/>
          </p:cNvPicPr>
          <p:nvPr userDrawn="1"/>
        </p:nvPicPr>
        <p:blipFill>
          <a:blip r:embed="rId14">
            <a:extLst>
              <a:ext uri="{28A0092B-C50C-407E-A947-70E740481C1C}">
                <a14:useLocalDpi xmlns:a14="http://schemas.microsoft.com/office/drawing/2010/main" val="0"/>
              </a:ext>
            </a:extLst>
          </a:blip>
          <a:srcRect t="85187" r="11245"/>
          <a:stretch>
            <a:fillRect/>
          </a:stretch>
        </p:blipFill>
        <p:spPr>
          <a:xfrm rot="5400000">
            <a:off x="-2564477" y="2564475"/>
            <a:ext cx="6857999" cy="1729049"/>
          </a:xfrm>
          <a:prstGeom prst="rect">
            <a:avLst/>
          </a:prstGeom>
        </p:spPr>
      </p:pic>
      <p:sp>
        <p:nvSpPr>
          <p:cNvPr id="2" name="矩形 1">
            <a:extLst>
              <a:ext uri="{FF2B5EF4-FFF2-40B4-BE49-F238E27FC236}">
                <a16:creationId xmlns:a16="http://schemas.microsoft.com/office/drawing/2014/main" id="{4E37FF68-7A5A-4583-BCEB-56A281F8D7EA}"/>
              </a:ext>
            </a:extLst>
          </p:cNvPr>
          <p:cNvSpPr/>
          <p:nvPr userDrawn="1"/>
        </p:nvSpPr>
        <p:spPr>
          <a:xfrm>
            <a:off x="288867" y="266007"/>
            <a:ext cx="11614266" cy="6325984"/>
          </a:xfrm>
          <a:prstGeom prst="rect">
            <a:avLst/>
          </a:prstGeom>
          <a:solidFill>
            <a:srgbClr val="FFFFFF"/>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45137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mc:AlternateContent xmlns:mc="http://schemas.openxmlformats.org/markup-compatibility/2006" xmlns:p14="http://schemas.microsoft.com/office/powerpoint/2010/main">
    <mc:Choice Requires="p14">
      <p:transition p14:dur="10" advClick="0"/>
    </mc:Choice>
    <mc:Fallback xmlns="">
      <p:transition advClick="0"/>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1.jpe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20.png"/><Relationship Id="rId5" Type="http://schemas.openxmlformats.org/officeDocument/2006/relationships/image" Target="../media/image19.png"/><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microsoft.com/office/2007/relationships/hdphoto" Target="../media/hdphoto1.wdp"/></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26.emf"/></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1.jpe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6.png"/><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11.jpe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C6E32FCC-C374-487A-BD22-9F8D14395006}"/>
              </a:ext>
            </a:extLst>
          </p:cNvPr>
          <p:cNvPicPr>
            <a:picLocks noChangeAspect="1"/>
          </p:cNvPicPr>
          <p:nvPr/>
        </p:nvPicPr>
        <p:blipFill>
          <a:blip r:embed="rId3">
            <a:extLst>
              <a:ext uri="{28A0092B-C50C-407E-A947-70E740481C1C}">
                <a14:useLocalDpi xmlns:a14="http://schemas.microsoft.com/office/drawing/2010/main" val="0"/>
              </a:ext>
            </a:extLst>
          </a:blip>
          <a:srcRect r="11245"/>
          <a:stretch>
            <a:fillRect/>
          </a:stretch>
        </p:blipFill>
        <p:spPr>
          <a:xfrm rot="5400000">
            <a:off x="2678298" y="-2678297"/>
            <a:ext cx="6835407" cy="12192002"/>
          </a:xfrm>
          <a:prstGeom prst="rect">
            <a:avLst/>
          </a:prstGeom>
        </p:spPr>
      </p:pic>
      <p:pic>
        <p:nvPicPr>
          <p:cNvPr id="1026" name="Picture 2" descr="Image">
            <a:extLst>
              <a:ext uri="{FF2B5EF4-FFF2-40B4-BE49-F238E27FC236}">
                <a16:creationId xmlns:a16="http://schemas.microsoft.com/office/drawing/2014/main" id="{F9A71EB3-EE51-2855-DB7B-BD81BA3347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65207" y="1866326"/>
            <a:ext cx="3367699" cy="33676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矩形 7">
            <a:extLst>
              <a:ext uri="{FF2B5EF4-FFF2-40B4-BE49-F238E27FC236}">
                <a16:creationId xmlns:a16="http://schemas.microsoft.com/office/drawing/2014/main" id="{AD196D65-89C4-4A9F-A111-28AE1FDF6935}"/>
              </a:ext>
            </a:extLst>
          </p:cNvPr>
          <p:cNvSpPr/>
          <p:nvPr/>
        </p:nvSpPr>
        <p:spPr>
          <a:xfrm>
            <a:off x="2798618" y="-988291"/>
            <a:ext cx="5892800" cy="988291"/>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Times New Roman" panose="02020603050405020304" pitchFamily="18" charset="0"/>
              <a:cs typeface="Times New Roman" panose="02020603050405020304" pitchFamily="18" charset="0"/>
              <a:sym typeface="+mn-lt"/>
            </a:endParaRPr>
          </a:p>
        </p:txBody>
      </p:sp>
      <p:sp>
        <p:nvSpPr>
          <p:cNvPr id="16" name="TextBox 12">
            <a:extLst>
              <a:ext uri="{FF2B5EF4-FFF2-40B4-BE49-F238E27FC236}">
                <a16:creationId xmlns:a16="http://schemas.microsoft.com/office/drawing/2014/main" id="{819F55EE-4DD4-4AD6-A3EF-810F8C747038}"/>
              </a:ext>
            </a:extLst>
          </p:cNvPr>
          <p:cNvSpPr txBox="1"/>
          <p:nvPr/>
        </p:nvSpPr>
        <p:spPr>
          <a:xfrm>
            <a:off x="2664156" y="4549305"/>
            <a:ext cx="3375693" cy="315388"/>
          </a:xfrm>
          <a:prstGeom prst="rect">
            <a:avLst/>
          </a:prstGeom>
          <a:noFill/>
          <a:effectLst>
            <a:outerShdw blurRad="50800" dist="38100" dir="5400000" algn="t" rotWithShape="0">
              <a:prstClr val="black">
                <a:alpha val="40000"/>
              </a:prstClr>
            </a:outerShdw>
          </a:effectLst>
        </p:spPr>
        <p:txBody>
          <a:bodyPr wrap="square" rtlCol="0">
            <a:noAutofit/>
          </a:bodyPr>
          <a:lstStyle/>
          <a:p>
            <a:pPr algn="ctr" fontAlgn="auto">
              <a:defRPr/>
            </a:pPr>
            <a:r>
              <a:rPr lang="en-US" b="1" i="1" dirty="0">
                <a:solidFill>
                  <a:schemeClr val="bg1"/>
                </a:solidFill>
                <a:latin typeface="Times New Roman" panose="02020603050405020304" pitchFamily="18" charset="0"/>
                <a:cs typeface="Times New Roman" panose="02020603050405020304" pitchFamily="18" charset="0"/>
              </a:rPr>
              <a:t>M</a:t>
            </a:r>
            <a:r>
              <a:rPr lang="en-US" sz="1400" i="1" dirty="0">
                <a:solidFill>
                  <a:schemeClr val="bg1"/>
                </a:solidFill>
                <a:latin typeface="Times New Roman" panose="02020603050405020304" pitchFamily="18" charset="0"/>
                <a:cs typeface="Times New Roman" panose="02020603050405020304" pitchFamily="18" charset="0"/>
              </a:rPr>
              <a:t>ohammadali</a:t>
            </a:r>
            <a:r>
              <a:rPr lang="en-US" i="1" dirty="0">
                <a:solidFill>
                  <a:schemeClr val="bg1"/>
                </a:solidFill>
                <a:latin typeface="Times New Roman" panose="02020603050405020304" pitchFamily="18" charset="0"/>
                <a:cs typeface="Times New Roman" panose="02020603050405020304" pitchFamily="18" charset="0"/>
              </a:rPr>
              <a:t> </a:t>
            </a:r>
            <a:r>
              <a:rPr lang="en-US" sz="1400" i="1" dirty="0">
                <a:solidFill>
                  <a:schemeClr val="bg1"/>
                </a:solidFill>
                <a:latin typeface="Times New Roman" panose="02020603050405020304" pitchFamily="18" charset="0"/>
                <a:cs typeface="Times New Roman" panose="02020603050405020304" pitchFamily="18" charset="0"/>
              </a:rPr>
              <a:t>Shahiri</a:t>
            </a:r>
          </a:p>
        </p:txBody>
      </p:sp>
      <p:sp>
        <p:nvSpPr>
          <p:cNvPr id="17" name="圆角矩形 18">
            <a:extLst>
              <a:ext uri="{FF2B5EF4-FFF2-40B4-BE49-F238E27FC236}">
                <a16:creationId xmlns:a16="http://schemas.microsoft.com/office/drawing/2014/main" id="{8526375C-767F-4DFF-BA2D-E8D28AA8F5BE}"/>
              </a:ext>
            </a:extLst>
          </p:cNvPr>
          <p:cNvSpPr/>
          <p:nvPr/>
        </p:nvSpPr>
        <p:spPr>
          <a:xfrm>
            <a:off x="8227107" y="4533240"/>
            <a:ext cx="3596110" cy="331453"/>
          </a:xfrm>
          <a:prstGeom prst="roundRect">
            <a:avLst/>
          </a:prstGeom>
          <a:solidFill>
            <a:srgbClr val="000000"/>
          </a:solidFill>
          <a:ln w="38100">
            <a:solidFill>
              <a:schemeClr val="bg1"/>
            </a:solidFill>
          </a:ln>
          <a:effectLst>
            <a:innerShdw blurRad="63500" dist="50800" dir="162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t">
            <a:noAutofit/>
          </a:bodyPr>
          <a:lstStyle/>
          <a:p>
            <a:pPr algn="ctr"/>
            <a:r>
              <a:rPr lang="en-US" sz="1400" b="1" i="1" dirty="0">
                <a:solidFill>
                  <a:schemeClr val="bg1"/>
                </a:solidFill>
                <a:latin typeface="Times New Roman" panose="02020603050405020304" pitchFamily="18" charset="0"/>
                <a:cs typeface="Times New Roman" panose="02020603050405020304" pitchFamily="18" charset="0"/>
              </a:rPr>
              <a:t>L</a:t>
            </a:r>
            <a:r>
              <a:rPr lang="en-US" sz="1200" i="1" dirty="0">
                <a:solidFill>
                  <a:schemeClr val="bg1"/>
                </a:solidFill>
                <a:latin typeface="Times New Roman" panose="02020603050405020304" pitchFamily="18" charset="0"/>
                <a:cs typeface="Times New Roman" panose="02020603050405020304" pitchFamily="18" charset="0"/>
              </a:rPr>
              <a:t>aboratory</a:t>
            </a:r>
            <a:r>
              <a:rPr lang="en-US" sz="1400" i="1" dirty="0">
                <a:solidFill>
                  <a:schemeClr val="bg1"/>
                </a:solidFill>
                <a:latin typeface="Times New Roman" panose="02020603050405020304" pitchFamily="18" charset="0"/>
                <a:cs typeface="Times New Roman" panose="02020603050405020304" pitchFamily="18" charset="0"/>
              </a:rPr>
              <a:t> </a:t>
            </a:r>
            <a:r>
              <a:rPr lang="en-US" sz="1200" i="1" dirty="0">
                <a:solidFill>
                  <a:schemeClr val="bg1"/>
                </a:solidFill>
                <a:latin typeface="Times New Roman" panose="02020603050405020304" pitchFamily="18" charset="0"/>
                <a:cs typeface="Times New Roman" panose="02020603050405020304" pitchFamily="18" charset="0"/>
              </a:rPr>
              <a:t>of</a:t>
            </a:r>
            <a:r>
              <a:rPr lang="en-US" sz="1400" i="1" dirty="0">
                <a:solidFill>
                  <a:schemeClr val="bg1"/>
                </a:solidFill>
                <a:latin typeface="Times New Roman" panose="02020603050405020304" pitchFamily="18" charset="0"/>
                <a:cs typeface="Times New Roman" panose="02020603050405020304" pitchFamily="18" charset="0"/>
              </a:rPr>
              <a:t> </a:t>
            </a:r>
            <a:r>
              <a:rPr lang="en-US" sz="1400" b="1" i="1" dirty="0">
                <a:solidFill>
                  <a:schemeClr val="bg1"/>
                </a:solidFill>
                <a:latin typeface="Times New Roman" panose="02020603050405020304" pitchFamily="18" charset="0"/>
                <a:cs typeface="Times New Roman" panose="02020603050405020304" pitchFamily="18" charset="0"/>
              </a:rPr>
              <a:t>S</a:t>
            </a:r>
            <a:r>
              <a:rPr lang="en-US" sz="1200" i="1" dirty="0">
                <a:solidFill>
                  <a:schemeClr val="bg1"/>
                </a:solidFill>
                <a:latin typeface="Times New Roman" panose="02020603050405020304" pitchFamily="18" charset="0"/>
                <a:cs typeface="Times New Roman" panose="02020603050405020304" pitchFamily="18" charset="0"/>
              </a:rPr>
              <a:t>imulation</a:t>
            </a:r>
            <a:r>
              <a:rPr lang="en-US" sz="1400" i="1" dirty="0">
                <a:solidFill>
                  <a:schemeClr val="bg1"/>
                </a:solidFill>
                <a:latin typeface="Times New Roman" panose="02020603050405020304" pitchFamily="18" charset="0"/>
                <a:cs typeface="Times New Roman" panose="02020603050405020304" pitchFamily="18" charset="0"/>
              </a:rPr>
              <a:t> </a:t>
            </a:r>
            <a:r>
              <a:rPr lang="en-US" sz="1200" i="1" dirty="0">
                <a:solidFill>
                  <a:schemeClr val="bg1"/>
                </a:solidFill>
                <a:latin typeface="Times New Roman" panose="02020603050405020304" pitchFamily="18" charset="0"/>
                <a:cs typeface="Times New Roman" panose="02020603050405020304" pitchFamily="18" charset="0"/>
              </a:rPr>
              <a:t>and</a:t>
            </a:r>
            <a:r>
              <a:rPr lang="en-US" sz="1400" i="1" dirty="0">
                <a:solidFill>
                  <a:schemeClr val="bg1"/>
                </a:solidFill>
                <a:latin typeface="Times New Roman" panose="02020603050405020304" pitchFamily="18" charset="0"/>
                <a:cs typeface="Times New Roman" panose="02020603050405020304" pitchFamily="18" charset="0"/>
              </a:rPr>
              <a:t> </a:t>
            </a:r>
            <a:r>
              <a:rPr lang="en-US" sz="1400" b="1" i="1" dirty="0">
                <a:solidFill>
                  <a:schemeClr val="bg1"/>
                </a:solidFill>
                <a:latin typeface="Times New Roman" panose="02020603050405020304" pitchFamily="18" charset="0"/>
                <a:cs typeface="Times New Roman" panose="02020603050405020304" pitchFamily="18" charset="0"/>
              </a:rPr>
              <a:t>M</a:t>
            </a:r>
            <a:r>
              <a:rPr lang="en-US" sz="1200" i="1" dirty="0">
                <a:solidFill>
                  <a:schemeClr val="bg1"/>
                </a:solidFill>
                <a:latin typeface="Times New Roman" panose="02020603050405020304" pitchFamily="18" charset="0"/>
                <a:cs typeface="Times New Roman" panose="02020603050405020304" pitchFamily="18" charset="0"/>
              </a:rPr>
              <a:t>ovement</a:t>
            </a:r>
            <a:r>
              <a:rPr lang="en-US" sz="1400" i="1" dirty="0">
                <a:solidFill>
                  <a:schemeClr val="bg1"/>
                </a:solidFill>
                <a:latin typeface="Times New Roman" panose="02020603050405020304" pitchFamily="18" charset="0"/>
                <a:cs typeface="Times New Roman" panose="02020603050405020304" pitchFamily="18" charset="0"/>
              </a:rPr>
              <a:t> </a:t>
            </a:r>
            <a:r>
              <a:rPr lang="en-US" sz="1400" b="1" i="1" dirty="0">
                <a:solidFill>
                  <a:schemeClr val="bg1"/>
                </a:solidFill>
                <a:latin typeface="Times New Roman" panose="02020603050405020304" pitchFamily="18" charset="0"/>
                <a:cs typeface="Times New Roman" panose="02020603050405020304" pitchFamily="18" charset="0"/>
              </a:rPr>
              <a:t>M</a:t>
            </a:r>
            <a:r>
              <a:rPr lang="en-US" sz="1200" i="1" dirty="0">
                <a:solidFill>
                  <a:schemeClr val="bg1"/>
                </a:solidFill>
                <a:latin typeface="Times New Roman" panose="02020603050405020304" pitchFamily="18" charset="0"/>
                <a:cs typeface="Times New Roman" panose="02020603050405020304" pitchFamily="18" charset="0"/>
              </a:rPr>
              <a:t>odeling</a:t>
            </a:r>
            <a:endParaRPr lang="en-US" sz="1400" i="1" dirty="0">
              <a:solidFill>
                <a:schemeClr val="bg1"/>
              </a:solidFill>
              <a:latin typeface="Times New Roman" panose="02020603050405020304" pitchFamily="18" charset="0"/>
              <a:cs typeface="Times New Roman" panose="02020603050405020304" pitchFamily="18" charset="0"/>
            </a:endParaRPr>
          </a:p>
        </p:txBody>
      </p:sp>
      <p:sp>
        <p:nvSpPr>
          <p:cNvPr id="18" name="TextBox 19">
            <a:extLst>
              <a:ext uri="{FF2B5EF4-FFF2-40B4-BE49-F238E27FC236}">
                <a16:creationId xmlns:a16="http://schemas.microsoft.com/office/drawing/2014/main" id="{EC2BDA35-8C4F-4E35-AC2B-40EB97310E3C}"/>
              </a:ext>
            </a:extLst>
          </p:cNvPr>
          <p:cNvSpPr txBox="1"/>
          <p:nvPr/>
        </p:nvSpPr>
        <p:spPr>
          <a:xfrm>
            <a:off x="2664156" y="789904"/>
            <a:ext cx="6247738" cy="1766248"/>
          </a:xfrm>
          <a:prstGeom prst="rect">
            <a:avLst/>
          </a:prstGeom>
          <a:noFill/>
        </p:spPr>
        <p:txBody>
          <a:bodyPr wrap="square" rtlCol="0">
            <a:noAutofit/>
          </a:bodyPr>
          <a:lstStyle/>
          <a:p>
            <a:pPr algn="ctr">
              <a:lnSpc>
                <a:spcPct val="120000"/>
              </a:lnSpc>
            </a:pPr>
            <a:r>
              <a:rPr lang="en-US" altLang="en-US" sz="2400" b="1" i="1" dirty="0">
                <a:solidFill>
                  <a:srgbClr val="C00000"/>
                </a:solidFill>
                <a:latin typeface="Times New Roman" panose="02020603050405020304" pitchFamily="18" charset="0"/>
                <a:cs typeface="Times New Roman" panose="02020603050405020304" pitchFamily="18" charset="0"/>
                <a:sym typeface="+mn-lt"/>
              </a:rPr>
              <a:t>E</a:t>
            </a:r>
            <a:r>
              <a:rPr lang="en-US" altLang="en-US" sz="2000" b="1" i="1" dirty="0">
                <a:solidFill>
                  <a:schemeClr val="bg1"/>
                </a:solidFill>
                <a:latin typeface="Times New Roman" panose="02020603050405020304" pitchFamily="18" charset="0"/>
                <a:cs typeface="Times New Roman" panose="02020603050405020304" pitchFamily="18" charset="0"/>
                <a:sym typeface="+mn-lt"/>
              </a:rPr>
              <a:t>nhancing</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P</a:t>
            </a:r>
            <a:r>
              <a:rPr lang="en-US" altLang="en-US" sz="2000" b="1" i="1" dirty="0">
                <a:solidFill>
                  <a:schemeClr val="bg1"/>
                </a:solidFill>
                <a:latin typeface="Times New Roman" panose="02020603050405020304" pitchFamily="18" charset="0"/>
                <a:cs typeface="Times New Roman" panose="02020603050405020304" pitchFamily="18" charset="0"/>
                <a:sym typeface="+mn-lt"/>
              </a:rPr>
              <a:t>ianists</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W</a:t>
            </a:r>
            <a:r>
              <a:rPr lang="en-US" altLang="en-US" sz="2000" b="1" i="1" dirty="0">
                <a:solidFill>
                  <a:schemeClr val="bg1"/>
                </a:solidFill>
                <a:latin typeface="Times New Roman" panose="02020603050405020304" pitchFamily="18" charset="0"/>
                <a:cs typeface="Times New Roman" panose="02020603050405020304" pitchFamily="18" charset="0"/>
                <a:sym typeface="+mn-lt"/>
              </a:rPr>
              <a:t>hole</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a:t>
            </a:r>
            <a:r>
              <a:rPr lang="en-US" altLang="en-US" sz="2000" b="1" i="1" dirty="0">
                <a:solidFill>
                  <a:schemeClr val="bg1"/>
                </a:solidFill>
                <a:latin typeface="Times New Roman" panose="02020603050405020304" pitchFamily="18" charset="0"/>
                <a:cs typeface="Times New Roman" panose="02020603050405020304" pitchFamily="18" charset="0"/>
                <a:sym typeface="+mn-lt"/>
              </a:rPr>
              <a:t>Body</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G</a:t>
            </a:r>
            <a:r>
              <a:rPr lang="en-US" altLang="en-US" sz="2000" b="1" i="1" dirty="0">
                <a:solidFill>
                  <a:schemeClr val="bg1"/>
                </a:solidFill>
                <a:latin typeface="Times New Roman" panose="02020603050405020304" pitchFamily="18" charset="0"/>
                <a:cs typeface="Times New Roman" panose="02020603050405020304" pitchFamily="18" charset="0"/>
                <a:sym typeface="+mn-lt"/>
              </a:rPr>
              <a:t>estures</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a:t>
            </a:r>
            <a:r>
              <a:rPr lang="en-US" altLang="en-US" sz="2000" b="1" i="1" dirty="0">
                <a:solidFill>
                  <a:schemeClr val="bg1"/>
                </a:solidFill>
                <a:latin typeface="Times New Roman" panose="02020603050405020304" pitchFamily="18" charset="0"/>
                <a:cs typeface="Times New Roman" panose="02020603050405020304" pitchFamily="18" charset="0"/>
                <a:sym typeface="+mn-lt"/>
              </a:rPr>
              <a:t>A</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S</a:t>
            </a:r>
            <a:r>
              <a:rPr lang="en-US" altLang="en-US" sz="2000" b="1" i="1" dirty="0">
                <a:solidFill>
                  <a:schemeClr val="bg1"/>
                </a:solidFill>
                <a:latin typeface="Times New Roman" panose="02020603050405020304" pitchFamily="18" charset="0"/>
                <a:cs typeface="Times New Roman" panose="02020603050405020304" pitchFamily="18" charset="0"/>
                <a:sym typeface="+mn-lt"/>
              </a:rPr>
              <a:t>ynergistic</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A</a:t>
            </a:r>
            <a:r>
              <a:rPr lang="en-US" altLang="en-US" sz="2000" b="1" i="1" dirty="0">
                <a:solidFill>
                  <a:schemeClr val="bg1"/>
                </a:solidFill>
                <a:latin typeface="Times New Roman" panose="02020603050405020304" pitchFamily="18" charset="0"/>
                <a:cs typeface="Times New Roman" panose="02020603050405020304" pitchFamily="18" charset="0"/>
                <a:sym typeface="+mn-lt"/>
              </a:rPr>
              <a:t>pproach</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C</a:t>
            </a:r>
            <a:r>
              <a:rPr lang="en-US" altLang="en-US" sz="2000" b="1" i="1" dirty="0">
                <a:solidFill>
                  <a:schemeClr val="bg1"/>
                </a:solidFill>
                <a:latin typeface="Times New Roman" panose="02020603050405020304" pitchFamily="18" charset="0"/>
                <a:cs typeface="Times New Roman" panose="02020603050405020304" pitchFamily="18" charset="0"/>
                <a:sym typeface="+mn-lt"/>
              </a:rPr>
              <a:t>ombining</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E</a:t>
            </a:r>
            <a:r>
              <a:rPr lang="en-US" altLang="en-US" sz="2000" b="1" i="1" dirty="0">
                <a:solidFill>
                  <a:schemeClr val="bg1"/>
                </a:solidFill>
                <a:latin typeface="Times New Roman" panose="02020603050405020304" pitchFamily="18" charset="0"/>
                <a:cs typeface="Times New Roman" panose="02020603050405020304" pitchFamily="18" charset="0"/>
                <a:sym typeface="+mn-lt"/>
              </a:rPr>
              <a:t>xperimental</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a:t>
            </a:r>
            <a:r>
              <a:rPr lang="en-US" altLang="en-US" sz="2000" b="1" i="1" dirty="0">
                <a:solidFill>
                  <a:schemeClr val="bg1"/>
                </a:solidFill>
                <a:latin typeface="Times New Roman" panose="02020603050405020304" pitchFamily="18" charset="0"/>
                <a:cs typeface="Times New Roman" panose="02020603050405020304" pitchFamily="18" charset="0"/>
                <a:sym typeface="+mn-lt"/>
              </a:rPr>
              <a:t>and</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S</a:t>
            </a:r>
            <a:r>
              <a:rPr lang="en-US" altLang="en-US" sz="2000" b="1" i="1" dirty="0">
                <a:solidFill>
                  <a:schemeClr val="bg1"/>
                </a:solidFill>
                <a:latin typeface="Times New Roman" panose="02020603050405020304" pitchFamily="18" charset="0"/>
                <a:cs typeface="Times New Roman" panose="02020603050405020304" pitchFamily="18" charset="0"/>
                <a:sym typeface="+mn-lt"/>
              </a:rPr>
              <a:t>imulation</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R</a:t>
            </a:r>
            <a:r>
              <a:rPr lang="en-US" altLang="en-US" sz="2000" b="1" i="1" dirty="0">
                <a:solidFill>
                  <a:schemeClr val="bg1"/>
                </a:solidFill>
                <a:latin typeface="Times New Roman" panose="02020603050405020304" pitchFamily="18" charset="0"/>
                <a:cs typeface="Times New Roman" panose="02020603050405020304" pitchFamily="18" charset="0"/>
                <a:sym typeface="+mn-lt"/>
              </a:rPr>
              <a:t>esearch</a:t>
            </a:r>
          </a:p>
          <a:p>
            <a:pPr algn="ctr">
              <a:lnSpc>
                <a:spcPct val="120000"/>
              </a:lnSpc>
            </a:pPr>
            <a:endParaRPr lang="en-US" altLang="zh-CN" sz="2000" b="1" i="1" dirty="0">
              <a:solidFill>
                <a:schemeClr val="bg1"/>
              </a:solidFill>
              <a:latin typeface="Times New Roman" panose="02020603050405020304" pitchFamily="18" charset="0"/>
              <a:cs typeface="Times New Roman" panose="02020603050405020304" pitchFamily="18" charset="0"/>
              <a:sym typeface="+mn-lt"/>
            </a:endParaRPr>
          </a:p>
          <a:p>
            <a:pPr algn="ctr">
              <a:lnSpc>
                <a:spcPct val="120000"/>
              </a:lnSpc>
            </a:pPr>
            <a:endParaRPr lang="en-US" altLang="zh-CN" sz="2000" b="1" i="1" dirty="0">
              <a:solidFill>
                <a:schemeClr val="bg1"/>
              </a:solidFill>
              <a:latin typeface="Times New Roman" panose="02020603050405020304" pitchFamily="18" charset="0"/>
              <a:cs typeface="Times New Roman" panose="02020603050405020304" pitchFamily="18" charset="0"/>
              <a:sym typeface="+mn-lt"/>
            </a:endParaRPr>
          </a:p>
          <a:p>
            <a:pPr algn="ctr">
              <a:lnSpc>
                <a:spcPct val="120000"/>
              </a:lnSpc>
            </a:pPr>
            <a:endParaRPr lang="en-US" altLang="zh-CN" sz="2000" b="1" i="1" dirty="0">
              <a:solidFill>
                <a:schemeClr val="bg1"/>
              </a:solidFill>
              <a:latin typeface="Times New Roman" panose="02020603050405020304" pitchFamily="18" charset="0"/>
              <a:cs typeface="Times New Roman" panose="02020603050405020304" pitchFamily="18" charset="0"/>
              <a:sym typeface="+mn-lt"/>
            </a:endParaRPr>
          </a:p>
          <a:p>
            <a:pPr>
              <a:lnSpc>
                <a:spcPct val="120000"/>
              </a:lnSpc>
            </a:pPr>
            <a:r>
              <a:rPr lang="en-US" altLang="zh-CN" sz="2000" b="1" i="1" dirty="0">
                <a:solidFill>
                  <a:srgbClr val="C00000"/>
                </a:solidFill>
                <a:latin typeface="Times New Roman" panose="02020603050405020304" pitchFamily="18" charset="0"/>
                <a:cs typeface="Times New Roman" panose="02020603050405020304" pitchFamily="18" charset="0"/>
                <a:sym typeface="+mn-lt"/>
              </a:rPr>
              <a:t>                       A</a:t>
            </a:r>
            <a:r>
              <a:rPr lang="en-US" altLang="zh-CN" b="1" i="1" dirty="0">
                <a:solidFill>
                  <a:schemeClr val="bg1"/>
                </a:solidFill>
                <a:latin typeface="Times New Roman" panose="02020603050405020304" pitchFamily="18" charset="0"/>
                <a:cs typeface="Times New Roman" panose="02020603050405020304" pitchFamily="18" charset="0"/>
                <a:sym typeface="+mn-lt"/>
              </a:rPr>
              <a:t>cronym: </a:t>
            </a:r>
            <a:r>
              <a:rPr lang="en-US" altLang="zh-CN" sz="2000" b="1" i="1" dirty="0">
                <a:solidFill>
                  <a:srgbClr val="C00000"/>
                </a:solidFill>
                <a:latin typeface="Times New Roman" panose="02020603050405020304" pitchFamily="18" charset="0"/>
                <a:cs typeface="Times New Roman" panose="02020603050405020304" pitchFamily="18" charset="0"/>
                <a:sym typeface="+mn-lt"/>
              </a:rPr>
              <a:t>EPWG</a:t>
            </a:r>
          </a:p>
          <a:p>
            <a:pPr>
              <a:lnSpc>
                <a:spcPct val="120000"/>
              </a:lnSpc>
            </a:pPr>
            <a:r>
              <a:rPr lang="en-US" altLang="en-US" sz="2400" b="1" i="1" dirty="0">
                <a:solidFill>
                  <a:srgbClr val="C00000"/>
                </a:solidFill>
                <a:latin typeface="Times New Roman" panose="02020603050405020304" pitchFamily="18" charset="0"/>
                <a:cs typeface="Times New Roman" panose="02020603050405020304" pitchFamily="18" charset="0"/>
                <a:sym typeface="+mn-lt"/>
              </a:rPr>
              <a:t>E</a:t>
            </a:r>
            <a:r>
              <a:rPr lang="en-US" altLang="en-US" sz="2000" b="1" i="1" dirty="0">
                <a:solidFill>
                  <a:schemeClr val="bg1"/>
                </a:solidFill>
                <a:latin typeface="Times New Roman" panose="02020603050405020304" pitchFamily="18" charset="0"/>
                <a:cs typeface="Times New Roman" panose="02020603050405020304" pitchFamily="18" charset="0"/>
                <a:sym typeface="+mn-lt"/>
              </a:rPr>
              <a:t>nhancing</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P</a:t>
            </a:r>
            <a:r>
              <a:rPr lang="en-US" altLang="en-US" sz="2000" b="1" i="1" dirty="0">
                <a:solidFill>
                  <a:schemeClr val="bg1"/>
                </a:solidFill>
                <a:latin typeface="Times New Roman" panose="02020603050405020304" pitchFamily="18" charset="0"/>
                <a:cs typeface="Times New Roman" panose="02020603050405020304" pitchFamily="18" charset="0"/>
                <a:sym typeface="+mn-lt"/>
              </a:rPr>
              <a:t>ianists</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W</a:t>
            </a:r>
            <a:r>
              <a:rPr lang="en-US" altLang="en-US" sz="2000" b="1" i="1" dirty="0">
                <a:solidFill>
                  <a:schemeClr val="bg1"/>
                </a:solidFill>
                <a:latin typeface="Times New Roman" panose="02020603050405020304" pitchFamily="18" charset="0"/>
                <a:cs typeface="Times New Roman" panose="02020603050405020304" pitchFamily="18" charset="0"/>
                <a:sym typeface="+mn-lt"/>
              </a:rPr>
              <a:t>hole</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a:t>
            </a:r>
            <a:r>
              <a:rPr lang="en-US" altLang="en-US" sz="2000" b="1" i="1" dirty="0">
                <a:solidFill>
                  <a:schemeClr val="bg1"/>
                </a:solidFill>
                <a:latin typeface="Times New Roman" panose="02020603050405020304" pitchFamily="18" charset="0"/>
                <a:cs typeface="Times New Roman" panose="02020603050405020304" pitchFamily="18" charset="0"/>
                <a:sym typeface="+mn-lt"/>
              </a:rPr>
              <a:t>Body</a:t>
            </a:r>
            <a:r>
              <a:rPr lang="en-US" altLang="en-US" sz="2400" b="1" i="1" dirty="0">
                <a:solidFill>
                  <a:srgbClr val="C00000"/>
                </a:solidFill>
                <a:latin typeface="Times New Roman" panose="02020603050405020304" pitchFamily="18" charset="0"/>
                <a:cs typeface="Times New Roman" panose="02020603050405020304" pitchFamily="18" charset="0"/>
                <a:sym typeface="+mn-lt"/>
              </a:rPr>
              <a:t> G</a:t>
            </a:r>
            <a:r>
              <a:rPr lang="en-US" altLang="en-US" sz="2000" b="1" i="1" dirty="0">
                <a:solidFill>
                  <a:schemeClr val="bg1"/>
                </a:solidFill>
                <a:latin typeface="Times New Roman" panose="02020603050405020304" pitchFamily="18" charset="0"/>
                <a:cs typeface="Times New Roman" panose="02020603050405020304" pitchFamily="18" charset="0"/>
                <a:sym typeface="+mn-lt"/>
              </a:rPr>
              <a:t>estures</a:t>
            </a:r>
            <a:endParaRPr lang="en-US" altLang="zh-CN" sz="2000" b="1" i="1" dirty="0">
              <a:solidFill>
                <a:srgbClr val="C00000"/>
              </a:solidFill>
              <a:latin typeface="Times New Roman" panose="02020603050405020304" pitchFamily="18" charset="0"/>
              <a:cs typeface="Times New Roman" panose="02020603050405020304" pitchFamily="18" charset="0"/>
              <a:sym typeface="+mn-lt"/>
            </a:endParaRPr>
          </a:p>
          <a:p>
            <a:pPr algn="ctr">
              <a:lnSpc>
                <a:spcPct val="120000"/>
              </a:lnSpc>
            </a:pPr>
            <a:endParaRPr lang="zh-CN" altLang="en-US" sz="2400" b="1" i="1" dirty="0">
              <a:solidFill>
                <a:srgbClr val="C00000"/>
              </a:solidFill>
              <a:latin typeface="Times New Roman" panose="02020603050405020304" pitchFamily="18" charset="0"/>
              <a:cs typeface="Times New Roman" panose="02020603050405020304" pitchFamily="18" charset="0"/>
              <a:sym typeface="+mn-lt"/>
            </a:endParaRPr>
          </a:p>
        </p:txBody>
      </p:sp>
      <p:sp>
        <p:nvSpPr>
          <p:cNvPr id="9" name="矩形 8">
            <a:extLst>
              <a:ext uri="{FF2B5EF4-FFF2-40B4-BE49-F238E27FC236}">
                <a16:creationId xmlns:a16="http://schemas.microsoft.com/office/drawing/2014/main" id="{DE9B7C26-342C-4E5D-9838-E5DB243E48B5}"/>
              </a:ext>
            </a:extLst>
          </p:cNvPr>
          <p:cNvSpPr/>
          <p:nvPr/>
        </p:nvSpPr>
        <p:spPr>
          <a:xfrm>
            <a:off x="-443883" y="2139518"/>
            <a:ext cx="443882" cy="1216241"/>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Times New Roman" panose="02020603050405020304" pitchFamily="18" charset="0"/>
              <a:cs typeface="Times New Roman" panose="02020603050405020304" pitchFamily="18" charset="0"/>
              <a:sym typeface="+mn-lt"/>
            </a:endParaRPr>
          </a:p>
        </p:txBody>
      </p:sp>
      <p:sp>
        <p:nvSpPr>
          <p:cNvPr id="2" name="Rectangle 5">
            <a:extLst>
              <a:ext uri="{FF2B5EF4-FFF2-40B4-BE49-F238E27FC236}">
                <a16:creationId xmlns:a16="http://schemas.microsoft.com/office/drawing/2014/main" id="{54752D8D-65BB-4F5A-3A4D-72F578CA99D0}"/>
              </a:ext>
            </a:extLst>
          </p:cNvPr>
          <p:cNvSpPr>
            <a:spLocks noChangeArrowheads="1"/>
          </p:cNvSpPr>
          <p:nvPr/>
        </p:nvSpPr>
        <p:spPr bwMode="auto">
          <a:xfrm>
            <a:off x="3631884" y="4864693"/>
            <a:ext cx="133889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r>
              <a:rPr lang="en-US" altLang="en-US" i="1" dirty="0">
                <a:solidFill>
                  <a:schemeClr val="bg1"/>
                </a:solidFill>
                <a:latin typeface="Times New Roman" panose="02020603050405020304" pitchFamily="18" charset="0"/>
                <a:cs typeface="Times New Roman" panose="02020603050405020304" pitchFamily="18" charset="0"/>
              </a:rPr>
              <a:t>[May 2023]</a:t>
            </a:r>
          </a:p>
        </p:txBody>
      </p:sp>
    </p:spTree>
    <p:extLst>
      <p:ext uri="{BB962C8B-B14F-4D97-AF65-F5344CB8AC3E}">
        <p14:creationId xmlns:p14="http://schemas.microsoft.com/office/powerpoint/2010/main" val="82361308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42" presetClass="entr" presetSubtype="0" fill="hold" grpId="0" nodeType="withEffect">
                                  <p:stCondLst>
                                    <p:cond delay="100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100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1000"/>
                                        <p:tgtEl>
                                          <p:spTgt spid="17"/>
                                        </p:tgtEl>
                                      </p:cBhvr>
                                    </p:animEffect>
                                    <p:anim calcmode="lin" valueType="num">
                                      <p:cBhvr>
                                        <p:cTn id="13" dur="1000" fill="hold"/>
                                        <p:tgtEl>
                                          <p:spTgt spid="17"/>
                                        </p:tgtEl>
                                        <p:attrNameLst>
                                          <p:attrName>ppt_x</p:attrName>
                                        </p:attrNameLst>
                                      </p:cBhvr>
                                      <p:tavLst>
                                        <p:tav tm="0">
                                          <p:val>
                                            <p:strVal val="#ppt_x"/>
                                          </p:val>
                                        </p:tav>
                                        <p:tav tm="100000">
                                          <p:val>
                                            <p:strVal val="#ppt_x"/>
                                          </p:val>
                                        </p:tav>
                                      </p:tavLst>
                                    </p:anim>
                                    <p:anim calcmode="lin" valueType="num">
                                      <p:cBhvr>
                                        <p:cTn id="14" dur="1000" fill="hold"/>
                                        <p:tgtEl>
                                          <p:spTgt spid="17"/>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150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animBg="1"/>
      <p:bldP spid="1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354DBA0-F176-C65B-715C-46E6EF3F6109}"/>
              </a:ext>
            </a:extLst>
          </p:cNvPr>
          <p:cNvGrpSpPr/>
          <p:nvPr/>
        </p:nvGrpSpPr>
        <p:grpSpPr>
          <a:xfrm>
            <a:off x="10633147" y="5483683"/>
            <a:ext cx="988146" cy="961697"/>
            <a:chOff x="10697565" y="5304413"/>
            <a:chExt cx="1157194" cy="1275600"/>
          </a:xfrm>
        </p:grpSpPr>
        <p:pic>
          <p:nvPicPr>
            <p:cNvPr id="3" name="Picture 2" descr="Piano Clipart Toy Piano - Red Piano Clipart - 958x958 PNG Download - PNGkit">
              <a:extLst>
                <a:ext uri="{FF2B5EF4-FFF2-40B4-BE49-F238E27FC236}">
                  <a16:creationId xmlns:a16="http://schemas.microsoft.com/office/drawing/2014/main" id="{D759DE69-56B0-9C7F-D6FB-4FE6EC976AB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697565" y="5304413"/>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0B93EB3-C58D-A499-F9B9-83EAF8A79D33}"/>
                </a:ext>
              </a:extLst>
            </p:cNvPr>
            <p:cNvSpPr txBox="1"/>
            <p:nvPr/>
          </p:nvSpPr>
          <p:spPr>
            <a:xfrm>
              <a:off x="11022589" y="5621877"/>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9</a:t>
              </a:r>
            </a:p>
          </p:txBody>
        </p:sp>
      </p:grpSp>
      <p:pic>
        <p:nvPicPr>
          <p:cNvPr id="6" name="Picture 5">
            <a:extLst>
              <a:ext uri="{FF2B5EF4-FFF2-40B4-BE49-F238E27FC236}">
                <a16:creationId xmlns:a16="http://schemas.microsoft.com/office/drawing/2014/main" id="{78838A5F-0FFD-C5F3-1E82-A9DDD44D4449}"/>
              </a:ext>
            </a:extLst>
          </p:cNvPr>
          <p:cNvPicPr>
            <a:picLocks noChangeAspect="1"/>
          </p:cNvPicPr>
          <p:nvPr/>
        </p:nvPicPr>
        <p:blipFill>
          <a:blip r:embed="rId4"/>
          <a:stretch>
            <a:fillRect/>
          </a:stretch>
        </p:blipFill>
        <p:spPr>
          <a:xfrm>
            <a:off x="616503" y="314117"/>
            <a:ext cx="5534065" cy="2295542"/>
          </a:xfrm>
          <a:prstGeom prst="rect">
            <a:avLst/>
          </a:prstGeom>
        </p:spPr>
      </p:pic>
      <p:sp>
        <p:nvSpPr>
          <p:cNvPr id="8" name="TextBox 7">
            <a:extLst>
              <a:ext uri="{FF2B5EF4-FFF2-40B4-BE49-F238E27FC236}">
                <a16:creationId xmlns:a16="http://schemas.microsoft.com/office/drawing/2014/main" id="{F43A31B7-84C7-4688-FFDA-B98DB64142D3}"/>
              </a:ext>
            </a:extLst>
          </p:cNvPr>
          <p:cNvSpPr txBox="1"/>
          <p:nvPr/>
        </p:nvSpPr>
        <p:spPr>
          <a:xfrm>
            <a:off x="263262" y="2609659"/>
            <a:ext cx="11329463" cy="1477328"/>
          </a:xfrm>
          <a:prstGeom prst="rect">
            <a:avLst/>
          </a:prstGeom>
          <a:noFill/>
        </p:spPr>
        <p:txBody>
          <a:bodyPr wrap="square">
            <a:spAutoFit/>
          </a:bodyPr>
          <a:lstStyle/>
          <a:p>
            <a:pPr marL="285750" indent="-285750" algn="just">
              <a:buFont typeface="Wingdings" panose="05000000000000000000" pitchFamily="2" charset="2"/>
              <a:buChar char="q"/>
            </a:pPr>
            <a:r>
              <a:rPr lang="en-US" dirty="0">
                <a:latin typeface="Times New Roman" panose="02020603050405020304" pitchFamily="18" charset="0"/>
              </a:rPr>
              <a:t>Trunk motion can actively contribute to the generation of velocity and force at the distal end of the kinematic chain. This goal-oriented use of trunk motion might enhance specific performance outcomes and decrease risks of injuries by reducing stress on distal joints and muscles. A similar idea might be applied to piano performance, as it is possible to hypothesize that the pelvis and the thorax could have a relevant impact on upper-limb segments’ velocities and on force generation at the finger–key interaction. </a:t>
            </a:r>
          </a:p>
        </p:txBody>
      </p:sp>
      <p:sp>
        <p:nvSpPr>
          <p:cNvPr id="10" name="TextBox 9">
            <a:extLst>
              <a:ext uri="{FF2B5EF4-FFF2-40B4-BE49-F238E27FC236}">
                <a16:creationId xmlns:a16="http://schemas.microsoft.com/office/drawing/2014/main" id="{A6076688-D382-61A8-E146-07ED39E969B7}"/>
              </a:ext>
            </a:extLst>
          </p:cNvPr>
          <p:cNvSpPr txBox="1"/>
          <p:nvPr/>
        </p:nvSpPr>
        <p:spPr>
          <a:xfrm>
            <a:off x="263262" y="4006355"/>
            <a:ext cx="11697021" cy="1855893"/>
          </a:xfrm>
          <a:prstGeom prst="rect">
            <a:avLst/>
          </a:prstGeom>
          <a:noFill/>
        </p:spPr>
        <p:txBody>
          <a:bodyPr wrap="square">
            <a:spAutoFit/>
          </a:bodyPr>
          <a:lstStyle/>
          <a:p>
            <a:pPr marL="285750" marR="0" indent="-285750" algn="just">
              <a:lnSpc>
                <a:spcPct val="107000"/>
              </a:lnSpc>
              <a:spcBef>
                <a:spcPts val="0"/>
              </a:spcBef>
              <a:spcAft>
                <a:spcPts val="0"/>
              </a:spcAft>
              <a:buFont typeface="Wingdings" panose="05000000000000000000" pitchFamily="2" charset="2"/>
              <a:buChar char="Ø"/>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The majority of these disorders appear in the muscles and tendons associated with the distal joints, </a:t>
            </a:r>
            <a:r>
              <a:rPr lang="en-US" sz="1800" i="1" kern="0" dirty="0" err="1">
                <a:effectLst/>
                <a:latin typeface="Times New Roman" panose="02020603050405020304" pitchFamily="18" charset="0"/>
                <a:ea typeface="Calibri" panose="020F0502020204030204" pitchFamily="34" charset="0"/>
                <a:cs typeface="Arial" panose="020B0604020202020204" pitchFamily="34" charset="0"/>
              </a:rPr>
              <a:t>ie</a:t>
            </a:r>
            <a:r>
              <a:rPr lang="en-US" sz="1800" i="1" kern="0" dirty="0">
                <a:effectLst/>
                <a:latin typeface="Times New Roman" panose="02020603050405020304" pitchFamily="18" charset="0"/>
                <a:ea typeface="Calibri" panose="020F0502020204030204" pitchFamily="34" charset="0"/>
                <a:cs typeface="Arial" panose="020B0604020202020204" pitchFamily="34" charset="0"/>
              </a:rPr>
              <a:t>, wrists and fingers</a:t>
            </a:r>
            <a:r>
              <a:rPr lang="en-US" sz="1800" kern="0" dirty="0">
                <a:effectLst/>
                <a:latin typeface="Times New Roman" panose="02020603050405020304" pitchFamily="18"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285750" marR="0" indent="-285750" algn="just">
              <a:lnSpc>
                <a:spcPct val="107000"/>
              </a:lnSpc>
              <a:spcBef>
                <a:spcPts val="0"/>
              </a:spcBef>
              <a:spcAft>
                <a:spcPts val="0"/>
              </a:spcAft>
              <a:buFont typeface="Wingdings" panose="05000000000000000000" pitchFamily="2" charset="2"/>
              <a:buChar char="Ø"/>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285750" marR="0" indent="-285750" algn="just">
              <a:lnSpc>
                <a:spcPct val="107000"/>
              </a:lnSpc>
              <a:spcBef>
                <a:spcPts val="0"/>
              </a:spcBef>
              <a:spcAft>
                <a:spcPts val="0"/>
              </a:spcAft>
              <a:buFont typeface="Wingdings" panose="05000000000000000000" pitchFamily="2" charset="2"/>
              <a:buChar char="Ø"/>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The use of the pelvis and thorax specifically is an adaptable strategy that would seem suitable. </a:t>
            </a:r>
          </a:p>
          <a:p>
            <a:pPr marR="0" algn="just">
              <a:lnSpc>
                <a:spcPct val="107000"/>
              </a:lnSpc>
              <a:spcBef>
                <a:spcPts val="0"/>
              </a:spcBef>
              <a:spcAft>
                <a:spcPts val="0"/>
              </a:spcAft>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 </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a:p>
            <a:pPr marL="285750" marR="0" indent="-285750" algn="just">
              <a:lnSpc>
                <a:spcPct val="107000"/>
              </a:lnSpc>
              <a:spcBef>
                <a:spcPts val="0"/>
              </a:spcBef>
              <a:spcAft>
                <a:spcPts val="0"/>
              </a:spcAft>
              <a:buFont typeface="Wingdings" panose="05000000000000000000" pitchFamily="2" charset="2"/>
              <a:buChar char="Ø"/>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To minimize exposure to MSD risk factors, pianists could take advantage of the multi-joint movement of the upper limbs to better share the load between the distal and proximal muscles.</a:t>
            </a:r>
            <a:endParaRPr lang="en-US" sz="24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71956263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ECFE8FC6-147F-BE17-CD91-BA4C348C32CC}"/>
              </a:ext>
            </a:extLst>
          </p:cNvPr>
          <p:cNvGrpSpPr/>
          <p:nvPr/>
        </p:nvGrpSpPr>
        <p:grpSpPr>
          <a:xfrm>
            <a:off x="538122" y="331852"/>
            <a:ext cx="11226133" cy="6094404"/>
            <a:chOff x="538122" y="331852"/>
            <a:chExt cx="11226133" cy="6094404"/>
          </a:xfrm>
        </p:grpSpPr>
        <p:grpSp>
          <p:nvGrpSpPr>
            <p:cNvPr id="2" name="Group 1">
              <a:extLst>
                <a:ext uri="{FF2B5EF4-FFF2-40B4-BE49-F238E27FC236}">
                  <a16:creationId xmlns:a16="http://schemas.microsoft.com/office/drawing/2014/main" id="{2A2E51D1-FCD8-B7B3-91A9-FFB9ECCF4D9E}"/>
                </a:ext>
              </a:extLst>
            </p:cNvPr>
            <p:cNvGrpSpPr/>
            <p:nvPr/>
          </p:nvGrpSpPr>
          <p:grpSpPr>
            <a:xfrm>
              <a:off x="10782245" y="5285369"/>
              <a:ext cx="826781" cy="987652"/>
              <a:chOff x="10803122" y="5304122"/>
              <a:chExt cx="1157194" cy="1275600"/>
            </a:xfrm>
          </p:grpSpPr>
          <p:pic>
            <p:nvPicPr>
              <p:cNvPr id="3" name="Picture 2" descr="Piano Clipart Toy Piano - Red Piano Clipart - 958x958 PNG Download - PNGkit">
                <a:extLst>
                  <a:ext uri="{FF2B5EF4-FFF2-40B4-BE49-F238E27FC236}">
                    <a16:creationId xmlns:a16="http://schemas.microsoft.com/office/drawing/2014/main" id="{080C4D7C-6D9C-CB2A-E8CD-A6B5C53D566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803122" y="5304122"/>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7BEF8D8-8F06-7D98-3AF9-2406B7467EB3}"/>
                  </a:ext>
                </a:extLst>
              </p:cNvPr>
              <p:cNvSpPr txBox="1"/>
              <p:nvPr/>
            </p:nvSpPr>
            <p:spPr>
              <a:xfrm>
                <a:off x="10940772" y="5686185"/>
                <a:ext cx="651953" cy="47701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10</a:t>
                </a:r>
              </a:p>
            </p:txBody>
          </p:sp>
        </p:grpSp>
        <p:pic>
          <p:nvPicPr>
            <p:cNvPr id="6" name="Picture 5">
              <a:extLst>
                <a:ext uri="{FF2B5EF4-FFF2-40B4-BE49-F238E27FC236}">
                  <a16:creationId xmlns:a16="http://schemas.microsoft.com/office/drawing/2014/main" id="{13339DD1-1A0C-5C33-66E1-1936254697B1}"/>
                </a:ext>
              </a:extLst>
            </p:cNvPr>
            <p:cNvPicPr>
              <a:picLocks noChangeAspect="1"/>
            </p:cNvPicPr>
            <p:nvPr/>
          </p:nvPicPr>
          <p:blipFill>
            <a:blip r:embed="rId5"/>
            <a:stretch>
              <a:fillRect/>
            </a:stretch>
          </p:blipFill>
          <p:spPr>
            <a:xfrm>
              <a:off x="710588" y="331852"/>
              <a:ext cx="6667549" cy="800106"/>
            </a:xfrm>
            <a:prstGeom prst="rect">
              <a:avLst/>
            </a:prstGeom>
          </p:spPr>
        </p:pic>
        <p:sp>
          <p:nvSpPr>
            <p:cNvPr id="8" name="TextBox 7">
              <a:extLst>
                <a:ext uri="{FF2B5EF4-FFF2-40B4-BE49-F238E27FC236}">
                  <a16:creationId xmlns:a16="http://schemas.microsoft.com/office/drawing/2014/main" id="{CFFD4F42-ABD5-FACB-52E8-F74F6B406460}"/>
                </a:ext>
              </a:extLst>
            </p:cNvPr>
            <p:cNvSpPr txBox="1"/>
            <p:nvPr/>
          </p:nvSpPr>
          <p:spPr>
            <a:xfrm>
              <a:off x="538122" y="1193430"/>
              <a:ext cx="11226133" cy="1200329"/>
            </a:xfrm>
            <a:prstGeom prst="rect">
              <a:avLst/>
            </a:prstGeom>
            <a:noFill/>
          </p:spPr>
          <p:txBody>
            <a:bodyPr wrap="square">
              <a:spAutoFit/>
            </a:bodyPr>
            <a:lstStyle/>
            <a:p>
              <a:pPr marL="285750" indent="-285750" algn="just">
                <a:buFont typeface="Wingdings" panose="05000000000000000000" pitchFamily="2" charset="2"/>
                <a:buChar char="q"/>
              </a:pPr>
              <a:r>
                <a:rPr lang="en-US" dirty="0">
                  <a:latin typeface="Times New Roman" panose="02020603050405020304" pitchFamily="18" charset="0"/>
                </a:rPr>
                <a:t>The pressed touch prime mover muscle was the triceps brachii, while struck touch entailed progressive deactivation of anti-gravity muscles before the keystroke. </a:t>
              </a:r>
            </a:p>
            <a:p>
              <a:endParaRPr lang="en-US" dirty="0">
                <a:latin typeface="Times New Roman" panose="02020603050405020304" pitchFamily="18" charset="0"/>
              </a:endParaRPr>
            </a:p>
            <a:p>
              <a:pPr marL="285750" indent="-285750" algn="r">
                <a:buFont typeface="Wingdings" panose="05000000000000000000" pitchFamily="2" charset="2"/>
                <a:buChar char="q"/>
              </a:pPr>
              <a:r>
                <a:rPr lang="en-US" dirty="0">
                  <a:latin typeface="Times New Roman" panose="02020603050405020304" pitchFamily="18" charset="0"/>
                </a:rPr>
                <a:t>Biomechanical studies Vs. Musicology</a:t>
              </a:r>
            </a:p>
          </p:txBody>
        </p:sp>
        <p:pic>
          <p:nvPicPr>
            <p:cNvPr id="10" name="Picture 9">
              <a:extLst>
                <a:ext uri="{FF2B5EF4-FFF2-40B4-BE49-F238E27FC236}">
                  <a16:creationId xmlns:a16="http://schemas.microsoft.com/office/drawing/2014/main" id="{41842DEB-74A3-A490-89D6-BE0CDCC5348A}"/>
                </a:ext>
              </a:extLst>
            </p:cNvPr>
            <p:cNvPicPr>
              <a:picLocks noChangeAspect="1"/>
            </p:cNvPicPr>
            <p:nvPr/>
          </p:nvPicPr>
          <p:blipFill>
            <a:blip r:embed="rId6"/>
            <a:stretch>
              <a:fillRect/>
            </a:stretch>
          </p:blipFill>
          <p:spPr>
            <a:xfrm>
              <a:off x="710588" y="1793502"/>
              <a:ext cx="3123745" cy="4632754"/>
            </a:xfrm>
            <a:prstGeom prst="rect">
              <a:avLst/>
            </a:prstGeom>
          </p:spPr>
        </p:pic>
        <p:sp>
          <p:nvSpPr>
            <p:cNvPr id="12" name="TextBox 11">
              <a:extLst>
                <a:ext uri="{FF2B5EF4-FFF2-40B4-BE49-F238E27FC236}">
                  <a16:creationId xmlns:a16="http://schemas.microsoft.com/office/drawing/2014/main" id="{887B2F23-06C3-843A-75D8-91D5FEE0BD4C}"/>
                </a:ext>
              </a:extLst>
            </p:cNvPr>
            <p:cNvSpPr txBox="1"/>
            <p:nvPr/>
          </p:nvSpPr>
          <p:spPr>
            <a:xfrm>
              <a:off x="4485553" y="2393759"/>
              <a:ext cx="6710083" cy="2308324"/>
            </a:xfrm>
            <a:prstGeom prst="rect">
              <a:avLst/>
            </a:prstGeom>
            <a:noFill/>
          </p:spPr>
          <p:txBody>
            <a:bodyPr wrap="square">
              <a:spAutoFit/>
            </a:bodyPr>
            <a:lstStyle/>
            <a:p>
              <a:pPr algn="just"/>
              <a:r>
                <a:rPr lang="en-US" kern="0" dirty="0">
                  <a:latin typeface="Times New Roman" panose="02020603050405020304" pitchFamily="18" charset="0"/>
                  <a:ea typeface="Calibri" panose="020F0502020204030204" pitchFamily="34" charset="0"/>
                  <a:cs typeface="Arial" panose="020B0604020202020204" pitchFamily="34" charset="0"/>
                </a:rPr>
                <a:t>Color lines and clouds represent mean muscular activations plus or minus one standard deviation in %MVC. Grey boxes represent the periods of significant difference. The vertical dotted line indicates the beginning of the key descent. </a:t>
              </a:r>
            </a:p>
            <a:p>
              <a:pPr algn="just"/>
              <a:r>
                <a:rPr lang="en-US" kern="0" dirty="0">
                  <a:latin typeface="Times New Roman" panose="02020603050405020304" pitchFamily="18" charset="0"/>
                  <a:ea typeface="Calibri" panose="020F0502020204030204" pitchFamily="34" charset="0"/>
                  <a:cs typeface="Arial" panose="020B0604020202020204" pitchFamily="34" charset="0"/>
                </a:rPr>
                <a:t>FDS = flexor digitorum superficialis, </a:t>
              </a:r>
            </a:p>
            <a:p>
              <a:pPr algn="just"/>
              <a:r>
                <a:rPr lang="en-US" kern="0" dirty="0">
                  <a:latin typeface="Times New Roman" panose="02020603050405020304" pitchFamily="18" charset="0"/>
                  <a:ea typeface="Calibri" panose="020F0502020204030204" pitchFamily="34" charset="0"/>
                  <a:cs typeface="Arial" panose="020B0604020202020204" pitchFamily="34" charset="0"/>
                </a:rPr>
                <a:t>EDC = extensor digitorum communis, Bi = biceps brachii, </a:t>
              </a:r>
            </a:p>
            <a:p>
              <a:pPr algn="just"/>
              <a:r>
                <a:rPr lang="en-US" kern="0" dirty="0">
                  <a:latin typeface="Times New Roman" panose="02020603050405020304" pitchFamily="18" charset="0"/>
                  <a:ea typeface="Calibri" panose="020F0502020204030204" pitchFamily="34" charset="0"/>
                  <a:cs typeface="Arial" panose="020B0604020202020204" pitchFamily="34" charset="0"/>
                </a:rPr>
                <a:t>Tri = triceps brachii, AD = anterior deltoid, MD = middle deltoid, </a:t>
              </a:r>
            </a:p>
            <a:p>
              <a:pPr algn="just"/>
              <a:r>
                <a:rPr lang="en-US" kern="0" dirty="0">
                  <a:latin typeface="Times New Roman" panose="02020603050405020304" pitchFamily="18" charset="0"/>
                  <a:ea typeface="Calibri" panose="020F0502020204030204" pitchFamily="34" charset="0"/>
                  <a:cs typeface="Arial" panose="020B0604020202020204" pitchFamily="34" charset="0"/>
                </a:rPr>
                <a:t>GP = great pectoral, UT = upper trapezius, and SA = serratus anterior.</a:t>
              </a:r>
            </a:p>
          </p:txBody>
        </p:sp>
        <p:sp>
          <p:nvSpPr>
            <p:cNvPr id="14" name="TextBox 13">
              <a:extLst>
                <a:ext uri="{FF2B5EF4-FFF2-40B4-BE49-F238E27FC236}">
                  <a16:creationId xmlns:a16="http://schemas.microsoft.com/office/drawing/2014/main" id="{A9306D71-F902-08AF-2770-A0F6DD891B07}"/>
                </a:ext>
              </a:extLst>
            </p:cNvPr>
            <p:cNvSpPr txBox="1"/>
            <p:nvPr/>
          </p:nvSpPr>
          <p:spPr>
            <a:xfrm>
              <a:off x="3913281" y="4762855"/>
              <a:ext cx="7080382" cy="923330"/>
            </a:xfrm>
            <a:prstGeom prst="rect">
              <a:avLst/>
            </a:prstGeom>
            <a:noFill/>
          </p:spPr>
          <p:txBody>
            <a:bodyPr wrap="square">
              <a:spAutoFit/>
            </a:bodyPr>
            <a:lstStyle/>
            <a:p>
              <a:pPr marL="285750" indent="-285750" algn="just">
                <a:buFont typeface="Wingdings" panose="05000000000000000000" pitchFamily="2" charset="2"/>
                <a:buChar char="q"/>
              </a:pPr>
              <a:r>
                <a:rPr lang="en-US" kern="0" dirty="0">
                  <a:latin typeface="Times New Roman" panose="02020603050405020304" pitchFamily="18" charset="0"/>
                  <a:ea typeface="Calibri" panose="020F0502020204030204" pitchFamily="34" charset="0"/>
                  <a:cs typeface="Arial" panose="020B0604020202020204" pitchFamily="34" charset="0"/>
                </a:rPr>
                <a:t>The initial velocity of the fingertip obtained by the gravity drop of the arm during struck touch was compensated by increased activation of the triceps and the flexor digitorum superficialis during pressed touch.</a:t>
              </a:r>
            </a:p>
          </p:txBody>
        </p:sp>
      </p:grpSp>
      <p:grpSp>
        <p:nvGrpSpPr>
          <p:cNvPr id="17" name="Group 16">
            <a:extLst>
              <a:ext uri="{FF2B5EF4-FFF2-40B4-BE49-F238E27FC236}">
                <a16:creationId xmlns:a16="http://schemas.microsoft.com/office/drawing/2014/main" id="{785173E7-F202-5C53-2736-74C9B3564E13}"/>
              </a:ext>
            </a:extLst>
          </p:cNvPr>
          <p:cNvGrpSpPr/>
          <p:nvPr/>
        </p:nvGrpSpPr>
        <p:grpSpPr>
          <a:xfrm>
            <a:off x="1677403" y="564548"/>
            <a:ext cx="8536223" cy="5708473"/>
            <a:chOff x="1677403" y="564548"/>
            <a:chExt cx="8536223" cy="5708473"/>
          </a:xfrm>
        </p:grpSpPr>
        <p:pic>
          <p:nvPicPr>
            <p:cNvPr id="10242" name="Picture 2" descr="2,519,263 Free Background Images, Stock Photos &amp; Vectors | Shutterstock">
              <a:extLst>
                <a:ext uri="{FF2B5EF4-FFF2-40B4-BE49-F238E27FC236}">
                  <a16:creationId xmlns:a16="http://schemas.microsoft.com/office/drawing/2014/main" id="{F8471AE1-9C25-74F4-7C0D-265C6F3C787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b="6855"/>
            <a:stretch/>
          </p:blipFill>
          <p:spPr bwMode="auto">
            <a:xfrm>
              <a:off x="1677403" y="564548"/>
              <a:ext cx="8536223" cy="5708473"/>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808D16E1-FF08-A120-84FE-057962391F51}"/>
                </a:ext>
              </a:extLst>
            </p:cNvPr>
            <p:cNvSpPr txBox="1"/>
            <p:nvPr/>
          </p:nvSpPr>
          <p:spPr>
            <a:xfrm>
              <a:off x="1978374" y="1839761"/>
              <a:ext cx="7968343" cy="2862322"/>
            </a:xfrm>
            <a:prstGeom prst="rect">
              <a:avLst/>
            </a:prstGeom>
            <a:noFill/>
          </p:spPr>
          <p:txBody>
            <a:bodyPr wrap="square" rtlCol="0">
              <a:spAutoFit/>
            </a:bodyPr>
            <a:lstStyle/>
            <a:p>
              <a:pPr algn="just"/>
              <a:r>
                <a:rPr lang="en-US" b="1" i="1" dirty="0">
                  <a:solidFill>
                    <a:schemeClr val="bg1"/>
                  </a:solidFill>
                  <a:latin typeface="Times New Roman" panose="02020603050405020304" pitchFamily="18" charset="0"/>
                  <a:cs typeface="Times New Roman" panose="02020603050405020304" pitchFamily="18" charset="0"/>
                </a:rPr>
                <a:t>My Intuition:</a:t>
              </a:r>
            </a:p>
            <a:p>
              <a:pPr algn="just"/>
              <a:endParaRPr lang="en-US" b="1" dirty="0">
                <a:solidFill>
                  <a:schemeClr val="bg1"/>
                </a:solidFill>
                <a:latin typeface="Times New Roman" panose="02020603050405020304" pitchFamily="18" charset="0"/>
                <a:cs typeface="Times New Roman" panose="02020603050405020304" pitchFamily="18" charset="0"/>
              </a:endParaRPr>
            </a:p>
            <a:p>
              <a:pPr marL="342900" indent="-342900" algn="just">
                <a:buAutoNum type="arabicParenR"/>
              </a:pPr>
              <a:r>
                <a:rPr lang="en-US" b="1" dirty="0">
                  <a:solidFill>
                    <a:schemeClr val="bg1"/>
                  </a:solidFill>
                  <a:latin typeface="Times New Roman" panose="02020603050405020304" pitchFamily="18" charset="0"/>
                  <a:cs typeface="Times New Roman" panose="02020603050405020304" pitchFamily="18" charset="0"/>
                </a:rPr>
                <a:t>YOU did some experiments and analyzed </a:t>
              </a:r>
              <a:r>
                <a:rPr lang="en-US" b="1" i="1" u="sng" dirty="0">
                  <a:solidFill>
                    <a:srgbClr val="FF0000"/>
                  </a:solidFill>
                  <a:latin typeface="Times New Roman" panose="02020603050405020304" pitchFamily="18" charset="0"/>
                  <a:cs typeface="Times New Roman" panose="02020603050405020304" pitchFamily="18" charset="0"/>
                </a:rPr>
                <a:t>the kinematic and kinetic sides </a:t>
              </a:r>
              <a:r>
                <a:rPr lang="en-US" b="1" dirty="0">
                  <a:solidFill>
                    <a:schemeClr val="bg1"/>
                  </a:solidFill>
                  <a:latin typeface="Times New Roman" panose="02020603050405020304" pitchFamily="18" charset="0"/>
                  <a:cs typeface="Times New Roman" panose="02020603050405020304" pitchFamily="18" charset="0"/>
                </a:rPr>
                <a:t>of the piano performers during pressed and struck touch.</a:t>
              </a:r>
            </a:p>
            <a:p>
              <a:pPr algn="just"/>
              <a:endParaRPr lang="en-US" b="1" dirty="0">
                <a:solidFill>
                  <a:schemeClr val="bg1"/>
                </a:solidFill>
                <a:latin typeface="Times New Roman" panose="02020603050405020304" pitchFamily="18" charset="0"/>
                <a:cs typeface="Times New Roman" panose="02020603050405020304" pitchFamily="18" charset="0"/>
              </a:endParaRPr>
            </a:p>
            <a:p>
              <a:pPr algn="just"/>
              <a:r>
                <a:rPr lang="en-US" b="1" dirty="0">
                  <a:solidFill>
                    <a:schemeClr val="bg1"/>
                  </a:solidFill>
                  <a:latin typeface="Times New Roman" panose="02020603050405020304" pitchFamily="18" charset="0"/>
                  <a:cs typeface="Times New Roman" panose="02020603050405020304" pitchFamily="18" charset="0"/>
                </a:rPr>
                <a:t>2) In this step, We should develop a model, and for the validation Process, we compare the results with our previous experimental setups. </a:t>
              </a:r>
            </a:p>
            <a:p>
              <a:pPr algn="just"/>
              <a:endParaRPr lang="en-US" b="1" dirty="0">
                <a:solidFill>
                  <a:schemeClr val="bg1"/>
                </a:solidFill>
                <a:latin typeface="Times New Roman" panose="02020603050405020304" pitchFamily="18" charset="0"/>
                <a:cs typeface="Times New Roman" panose="02020603050405020304" pitchFamily="18" charset="0"/>
              </a:endParaRPr>
            </a:p>
            <a:p>
              <a:pPr algn="just"/>
              <a:r>
                <a:rPr lang="en-US" b="1" dirty="0">
                  <a:solidFill>
                    <a:schemeClr val="bg1"/>
                  </a:solidFill>
                  <a:latin typeface="Times New Roman" panose="02020603050405020304" pitchFamily="18" charset="0"/>
                  <a:cs typeface="Times New Roman" panose="02020603050405020304" pitchFamily="18" charset="0"/>
                </a:rPr>
                <a:t>3) Muscle Fatigue</a:t>
              </a:r>
              <a:r>
                <a:rPr lang="fa-IR" b="1" dirty="0">
                  <a:solidFill>
                    <a:schemeClr val="bg1"/>
                  </a:solidFill>
                  <a:latin typeface="Times New Roman" panose="02020603050405020304" pitchFamily="18" charset="0"/>
                  <a:cs typeface="Times New Roman" panose="02020603050405020304" pitchFamily="18" charset="0"/>
                </a:rPr>
                <a:t> &amp; </a:t>
              </a:r>
              <a:r>
                <a:rPr lang="en-US" b="1" dirty="0">
                  <a:solidFill>
                    <a:schemeClr val="bg1"/>
                  </a:solidFill>
                  <a:latin typeface="Times New Roman" panose="02020603050405020304" pitchFamily="18" charset="0"/>
                  <a:cs typeface="Times New Roman" panose="02020603050405020304" pitchFamily="18" charset="0"/>
                </a:rPr>
                <a:t> Golden Standard Approach      </a:t>
              </a:r>
            </a:p>
            <a:p>
              <a:pPr algn="just"/>
              <a:endParaRPr lang="en-US" b="1" dirty="0">
                <a:solidFill>
                  <a:schemeClr val="bg1"/>
                </a:solidFill>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55867505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15"/>
                                        </p:tgtEl>
                                        <p:attrNameLst>
                                          <p:attrName>ppt_x</p:attrName>
                                        </p:attrNameLst>
                                      </p:cBhvr>
                                      <p:tavLst>
                                        <p:tav tm="0">
                                          <p:val>
                                            <p:strVal val="ppt_x"/>
                                          </p:val>
                                        </p:tav>
                                        <p:tav tm="100000">
                                          <p:val>
                                            <p:strVal val="ppt_x"/>
                                          </p:val>
                                        </p:tav>
                                      </p:tavLst>
                                    </p:anim>
                                    <p:anim calcmode="lin" valueType="num">
                                      <p:cBhvr additive="base">
                                        <p:cTn id="7" dur="500"/>
                                        <p:tgtEl>
                                          <p:spTgt spid="15"/>
                                        </p:tgtEl>
                                        <p:attrNameLst>
                                          <p:attrName>ppt_y</p:attrName>
                                        </p:attrNameLst>
                                      </p:cBhvr>
                                      <p:tavLst>
                                        <p:tav tm="0">
                                          <p:val>
                                            <p:strVal val="ppt_y"/>
                                          </p:val>
                                        </p:tav>
                                        <p:tav tm="100000">
                                          <p:val>
                                            <p:strVal val="1+ppt_h/2"/>
                                          </p:val>
                                        </p:tav>
                                      </p:tavLst>
                                    </p:anim>
                                    <p:set>
                                      <p:cBhvr>
                                        <p:cTn id="8" dur="1" fill="hold">
                                          <p:stCondLst>
                                            <p:cond delay="499"/>
                                          </p:stCondLst>
                                        </p:cTn>
                                        <p:tgtEl>
                                          <p:spTgt spid="15"/>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C6E32FCC-C374-487A-BD22-9F8D14395006}"/>
              </a:ext>
            </a:extLst>
          </p:cNvPr>
          <p:cNvPicPr>
            <a:picLocks noChangeAspect="1"/>
          </p:cNvPicPr>
          <p:nvPr/>
        </p:nvPicPr>
        <p:blipFill>
          <a:blip r:embed="rId3">
            <a:extLst>
              <a:ext uri="{28A0092B-C50C-407E-A947-70E740481C1C}">
                <a14:useLocalDpi xmlns:a14="http://schemas.microsoft.com/office/drawing/2010/main" val="0"/>
              </a:ext>
            </a:extLst>
          </a:blip>
          <a:srcRect r="11245"/>
          <a:stretch>
            <a:fillRect/>
          </a:stretch>
        </p:blipFill>
        <p:spPr>
          <a:xfrm rot="5400000">
            <a:off x="2678297" y="-2655702"/>
            <a:ext cx="6835407" cy="12192002"/>
          </a:xfrm>
          <a:prstGeom prst="rect">
            <a:avLst/>
          </a:prstGeom>
        </p:spPr>
      </p:pic>
      <p:pic>
        <p:nvPicPr>
          <p:cNvPr id="2050" name="Picture 2">
            <a:extLst>
              <a:ext uri="{FF2B5EF4-FFF2-40B4-BE49-F238E27FC236}">
                <a16:creationId xmlns:a16="http://schemas.microsoft.com/office/drawing/2014/main" id="{EC14FCE9-F35E-4F06-43B2-5129EEEB056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9944" b="96717" l="10000" r="95244"/>
                    </a14:imgEffect>
                  </a14:imgLayer>
                </a14:imgProps>
              </a:ext>
              <a:ext uri="{28A0092B-C50C-407E-A947-70E740481C1C}">
                <a14:useLocalDpi xmlns:a14="http://schemas.microsoft.com/office/drawing/2010/main" val="0"/>
              </a:ext>
            </a:extLst>
          </a:blip>
          <a:srcRect/>
          <a:stretch>
            <a:fillRect/>
          </a:stretch>
        </p:blipFill>
        <p:spPr bwMode="auto">
          <a:xfrm>
            <a:off x="4932910" y="2005533"/>
            <a:ext cx="3657840" cy="4755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20640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23021C5-8654-BF26-3445-AAE7C5608FBE}"/>
              </a:ext>
            </a:extLst>
          </p:cNvPr>
          <p:cNvGrpSpPr/>
          <p:nvPr/>
        </p:nvGrpSpPr>
        <p:grpSpPr>
          <a:xfrm>
            <a:off x="10584009" y="5528612"/>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B597BDE6-B2C0-B6CB-2590-726BE3EA971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EFE5AF8-7E2A-22EC-038A-587B71090F88}"/>
                </a:ext>
              </a:extLst>
            </p:cNvPr>
            <p:cNvSpPr txBox="1"/>
            <p:nvPr/>
          </p:nvSpPr>
          <p:spPr>
            <a:xfrm>
              <a:off x="10966103" y="5601463"/>
              <a:ext cx="507146" cy="36933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17</a:t>
              </a:r>
            </a:p>
          </p:txBody>
        </p:sp>
      </p:grpSp>
      <p:pic>
        <p:nvPicPr>
          <p:cNvPr id="6" name="Picture 5">
            <a:extLst>
              <a:ext uri="{FF2B5EF4-FFF2-40B4-BE49-F238E27FC236}">
                <a16:creationId xmlns:a16="http://schemas.microsoft.com/office/drawing/2014/main" id="{2C90E433-1DAF-2CF6-921A-EC7D27A06DD3}"/>
              </a:ext>
            </a:extLst>
          </p:cNvPr>
          <p:cNvPicPr>
            <a:picLocks noChangeAspect="1"/>
          </p:cNvPicPr>
          <p:nvPr/>
        </p:nvPicPr>
        <p:blipFill>
          <a:blip r:embed="rId4"/>
          <a:stretch>
            <a:fillRect/>
          </a:stretch>
        </p:blipFill>
        <p:spPr>
          <a:xfrm>
            <a:off x="468725" y="151127"/>
            <a:ext cx="7420029" cy="1905014"/>
          </a:xfrm>
          <a:prstGeom prst="rect">
            <a:avLst/>
          </a:prstGeom>
        </p:spPr>
      </p:pic>
      <p:sp>
        <p:nvSpPr>
          <p:cNvPr id="7" name="TextBox 6">
            <a:extLst>
              <a:ext uri="{FF2B5EF4-FFF2-40B4-BE49-F238E27FC236}">
                <a16:creationId xmlns:a16="http://schemas.microsoft.com/office/drawing/2014/main" id="{C98C59F3-22DE-6682-A148-26C71203FF24}"/>
              </a:ext>
            </a:extLst>
          </p:cNvPr>
          <p:cNvSpPr txBox="1"/>
          <p:nvPr/>
        </p:nvSpPr>
        <p:spPr>
          <a:xfrm>
            <a:off x="468725" y="2056141"/>
            <a:ext cx="11418475" cy="3693319"/>
          </a:xfrm>
          <a:prstGeom prst="rect">
            <a:avLst/>
          </a:prstGeom>
          <a:noFill/>
        </p:spPr>
        <p:txBody>
          <a:bodyPr wrap="square">
            <a:spAutoFit/>
          </a:bodyPr>
          <a:lstStyle/>
          <a:p>
            <a:pPr algn="just"/>
            <a:r>
              <a:rPr lang="en-US" dirty="0">
                <a:latin typeface="Times New Roman" panose="02020603050405020304" pitchFamily="18" charset="0"/>
                <a:cs typeface="Times New Roman" panose="02020603050405020304" pitchFamily="18" charset="0"/>
              </a:rPr>
              <a:t>In the field of biomechanics, </a:t>
            </a:r>
            <a:r>
              <a:rPr lang="en-US" b="1" dirty="0">
                <a:latin typeface="Times New Roman" panose="02020603050405020304" pitchFamily="18" charset="0"/>
                <a:cs typeface="Times New Roman" panose="02020603050405020304" pitchFamily="18" charset="0"/>
              </a:rPr>
              <a:t>musculoskeletal simulations </a:t>
            </a:r>
            <a:r>
              <a:rPr lang="en-US" dirty="0">
                <a:latin typeface="Times New Roman" panose="02020603050405020304" pitchFamily="18" charset="0"/>
                <a:cs typeface="Times New Roman" panose="02020603050405020304" pitchFamily="18" charset="0"/>
              </a:rPr>
              <a:t>serve as valuable tools for a variety of purposes. </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Firstly, these simulations are utilized </a:t>
            </a:r>
            <a:r>
              <a:rPr lang="en-US" sz="1600" b="1" dirty="0">
                <a:latin typeface="Times New Roman" panose="02020603050405020304" pitchFamily="18" charset="0"/>
                <a:cs typeface="Times New Roman" panose="02020603050405020304" pitchFamily="18" charset="0"/>
              </a:rPr>
              <a:t>to investigate the root causes of movement disorders</a:t>
            </a:r>
            <a:r>
              <a:rPr lang="en-US" sz="1600" dirty="0">
                <a:latin typeface="Times New Roman" panose="02020603050405020304" pitchFamily="18" charset="0"/>
                <a:cs typeface="Times New Roman" panose="02020603050405020304" pitchFamily="18" charset="0"/>
              </a:rPr>
              <a:t>. By simulating the movements typical of these disorders, researchers can better understand why these disorders occur and potentially discover new treatment methods.</a:t>
            </a:r>
          </a:p>
          <a:p>
            <a:pPr algn="just"/>
            <a:endParaRPr lang="en-US" sz="16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Secondly, musculoskeletal simulations can be used </a:t>
            </a:r>
            <a:r>
              <a:rPr lang="en-US" sz="1600" b="1" dirty="0">
                <a:latin typeface="Times New Roman" panose="02020603050405020304" pitchFamily="18" charset="0"/>
                <a:cs typeface="Times New Roman" panose="02020603050405020304" pitchFamily="18" charset="0"/>
              </a:rPr>
              <a:t>to estimate physiological quantities that are challenging or impossible to measure directly</a:t>
            </a:r>
            <a:r>
              <a:rPr lang="en-US" sz="1600" dirty="0">
                <a:latin typeface="Times New Roman" panose="02020603050405020304" pitchFamily="18" charset="0"/>
                <a:cs typeface="Times New Roman" panose="02020603050405020304" pitchFamily="18" charset="0"/>
              </a:rPr>
              <a:t>. This could involve factors like the forces exerted on specific joints during particular movements or the tension and strain experienced by muscles and tendons under different physical stresses. These estimations can be useful for a variety of applications, including the design of more effective physical therapy programs.</a:t>
            </a:r>
          </a:p>
          <a:p>
            <a:pPr algn="just"/>
            <a:endParaRPr lang="en-US" sz="1600"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Finally, these simulations can be employed </a:t>
            </a:r>
            <a:r>
              <a:rPr lang="en-US" sz="1600" b="1" dirty="0">
                <a:latin typeface="Times New Roman" panose="02020603050405020304" pitchFamily="18" charset="0"/>
                <a:cs typeface="Times New Roman" panose="02020603050405020304" pitchFamily="18" charset="0"/>
              </a:rPr>
              <a:t>to study the optimality of human movement</a:t>
            </a:r>
            <a:r>
              <a:rPr lang="en-US" sz="1600" dirty="0">
                <a:latin typeface="Times New Roman" panose="02020603050405020304" pitchFamily="18" charset="0"/>
                <a:cs typeface="Times New Roman" panose="02020603050405020304" pitchFamily="18" charset="0"/>
              </a:rPr>
              <a:t>. In other words, they can help researchers understand what constitutes the most efficient, least injury-prone way of moving. This could be particularly useful in fields such as sports science, where small improvements in movement efficiency can lead to significant performance gains, or in physical rehabilitation, where optimal movement strategies can aid recovery and prevent re-injury.</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929061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1287A6-6C4A-DC09-E58E-B8E9F1974527}"/>
              </a:ext>
            </a:extLst>
          </p:cNvPr>
          <p:cNvSpPr txBox="1"/>
          <p:nvPr/>
        </p:nvSpPr>
        <p:spPr>
          <a:xfrm>
            <a:off x="1342785" y="395479"/>
            <a:ext cx="10352314" cy="584775"/>
          </a:xfrm>
          <a:prstGeom prst="rect">
            <a:avLst/>
          </a:prstGeom>
          <a:noFill/>
        </p:spPr>
        <p:txBody>
          <a:bodyPr wrap="square">
            <a:spAutoFit/>
          </a:bodyPr>
          <a:lstStyle/>
          <a:p>
            <a:r>
              <a:rPr lang="en-US" sz="3200" b="1" dirty="0">
                <a:solidFill>
                  <a:srgbClr val="FF0000"/>
                </a:solidFill>
                <a:latin typeface="Times New Roman" panose="02020603050405020304" pitchFamily="18" charset="0"/>
                <a:cs typeface="Times New Roman" panose="02020603050405020304" pitchFamily="18" charset="0"/>
              </a:rPr>
              <a:t>D</a:t>
            </a:r>
            <a:r>
              <a:rPr lang="en-US" sz="2000" b="1" dirty="0">
                <a:latin typeface="Times New Roman" panose="02020603050405020304" pitchFamily="18" charset="0"/>
                <a:cs typeface="Times New Roman" panose="02020603050405020304" pitchFamily="18" charset="0"/>
              </a:rPr>
              <a:t>irect</a:t>
            </a:r>
            <a:r>
              <a:rPr lang="en-US" sz="3200" b="1" dirty="0">
                <a:latin typeface="Times New Roman" panose="02020603050405020304" pitchFamily="18" charset="0"/>
                <a:cs typeface="Times New Roman" panose="02020603050405020304" pitchFamily="18" charset="0"/>
              </a:rPr>
              <a:t> </a:t>
            </a:r>
            <a:r>
              <a:rPr lang="en-US" sz="3200" b="1" dirty="0">
                <a:solidFill>
                  <a:srgbClr val="FF0000"/>
                </a:solidFill>
                <a:latin typeface="Times New Roman" panose="02020603050405020304" pitchFamily="18" charset="0"/>
                <a:cs typeface="Times New Roman" panose="02020603050405020304" pitchFamily="18" charset="0"/>
              </a:rPr>
              <a:t>M</a:t>
            </a:r>
            <a:r>
              <a:rPr lang="en-US" sz="2000" b="1" dirty="0">
                <a:latin typeface="Times New Roman" panose="02020603050405020304" pitchFamily="18" charset="0"/>
                <a:cs typeface="Times New Roman" panose="02020603050405020304" pitchFamily="18" charset="0"/>
              </a:rPr>
              <a:t>ultiple</a:t>
            </a:r>
            <a:r>
              <a:rPr lang="en-US" sz="3200" b="1" dirty="0">
                <a:latin typeface="Times New Roman" panose="02020603050405020304" pitchFamily="18" charset="0"/>
                <a:cs typeface="Times New Roman" panose="02020603050405020304" pitchFamily="18" charset="0"/>
              </a:rPr>
              <a:t> </a:t>
            </a:r>
            <a:r>
              <a:rPr lang="en-US" sz="3200" b="1" dirty="0">
                <a:solidFill>
                  <a:srgbClr val="FF0000"/>
                </a:solidFill>
                <a:latin typeface="Times New Roman" panose="02020603050405020304" pitchFamily="18" charset="0"/>
                <a:cs typeface="Times New Roman" panose="02020603050405020304" pitchFamily="18" charset="0"/>
              </a:rPr>
              <a:t>S</a:t>
            </a:r>
            <a:r>
              <a:rPr lang="en-US" sz="2000" b="1" dirty="0">
                <a:latin typeface="Times New Roman" panose="02020603050405020304" pitchFamily="18" charset="0"/>
                <a:cs typeface="Times New Roman" panose="02020603050405020304" pitchFamily="18" charset="0"/>
              </a:rPr>
              <a:t>hooting</a:t>
            </a:r>
            <a:r>
              <a:rPr lang="en-US" sz="3200" b="1" dirty="0">
                <a:latin typeface="Times New Roman" panose="02020603050405020304" pitchFamily="18" charset="0"/>
                <a:cs typeface="Times New Roman" panose="02020603050405020304" pitchFamily="18" charset="0"/>
              </a:rPr>
              <a:t> Vs. </a:t>
            </a:r>
            <a:r>
              <a:rPr lang="en-US" sz="3200" b="1" dirty="0">
                <a:solidFill>
                  <a:srgbClr val="FF0000"/>
                </a:solidFill>
                <a:latin typeface="Times New Roman" panose="02020603050405020304" pitchFamily="18" charset="0"/>
                <a:cs typeface="Times New Roman" panose="02020603050405020304" pitchFamily="18" charset="0"/>
              </a:rPr>
              <a:t>D</a:t>
            </a:r>
            <a:r>
              <a:rPr lang="en-US" sz="2000" b="1" dirty="0">
                <a:latin typeface="Times New Roman" panose="02020603050405020304" pitchFamily="18" charset="0"/>
                <a:cs typeface="Times New Roman" panose="02020603050405020304" pitchFamily="18" charset="0"/>
              </a:rPr>
              <a:t>irect</a:t>
            </a:r>
            <a:r>
              <a:rPr lang="en-US" sz="3200" b="1" dirty="0">
                <a:latin typeface="Times New Roman" panose="02020603050405020304" pitchFamily="18" charset="0"/>
                <a:cs typeface="Times New Roman" panose="02020603050405020304" pitchFamily="18" charset="0"/>
              </a:rPr>
              <a:t> </a:t>
            </a:r>
            <a:r>
              <a:rPr lang="en-US" sz="3200" b="1" dirty="0">
                <a:solidFill>
                  <a:srgbClr val="FF0000"/>
                </a:solidFill>
                <a:latin typeface="Times New Roman" panose="02020603050405020304" pitchFamily="18" charset="0"/>
                <a:cs typeface="Times New Roman" panose="02020603050405020304" pitchFamily="18" charset="0"/>
              </a:rPr>
              <a:t>C</a:t>
            </a:r>
            <a:r>
              <a:rPr lang="en-US" sz="2000" b="1" dirty="0">
                <a:latin typeface="Times New Roman" panose="02020603050405020304" pitchFamily="18" charset="0"/>
                <a:cs typeface="Times New Roman" panose="02020603050405020304" pitchFamily="18" charset="0"/>
              </a:rPr>
              <a:t>ollocation</a:t>
            </a:r>
          </a:p>
        </p:txBody>
      </p:sp>
      <p:grpSp>
        <p:nvGrpSpPr>
          <p:cNvPr id="5" name="Group 4">
            <a:extLst>
              <a:ext uri="{FF2B5EF4-FFF2-40B4-BE49-F238E27FC236}">
                <a16:creationId xmlns:a16="http://schemas.microsoft.com/office/drawing/2014/main" id="{D9FB7BC9-5786-2792-FAC6-253C3D3CC932}"/>
              </a:ext>
            </a:extLst>
          </p:cNvPr>
          <p:cNvGrpSpPr/>
          <p:nvPr/>
        </p:nvGrpSpPr>
        <p:grpSpPr>
          <a:xfrm>
            <a:off x="10584009" y="5528612"/>
            <a:ext cx="1041934" cy="1041237"/>
            <a:chOff x="10730006" y="5221047"/>
            <a:chExt cx="1157194" cy="1275600"/>
          </a:xfrm>
        </p:grpSpPr>
        <p:pic>
          <p:nvPicPr>
            <p:cNvPr id="6" name="Picture 5" descr="Piano Clipart Toy Piano - Red Piano Clipart - 958x958 PNG Download - PNGkit">
              <a:extLst>
                <a:ext uri="{FF2B5EF4-FFF2-40B4-BE49-F238E27FC236}">
                  <a16:creationId xmlns:a16="http://schemas.microsoft.com/office/drawing/2014/main" id="{2C80D154-29D2-0B45-0BCB-66F1E23E89A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B61D59B-E4EF-5ADB-1E78-FA716DDBCDB8}"/>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18</a:t>
              </a:r>
            </a:p>
          </p:txBody>
        </p:sp>
      </p:grpSp>
      <p:sp>
        <p:nvSpPr>
          <p:cNvPr id="9" name="TextBox 8">
            <a:extLst>
              <a:ext uri="{FF2B5EF4-FFF2-40B4-BE49-F238E27FC236}">
                <a16:creationId xmlns:a16="http://schemas.microsoft.com/office/drawing/2014/main" id="{1037B73E-13E5-DA3F-B077-BB3B0B523609}"/>
              </a:ext>
            </a:extLst>
          </p:cNvPr>
          <p:cNvSpPr txBox="1"/>
          <p:nvPr/>
        </p:nvSpPr>
        <p:spPr>
          <a:xfrm>
            <a:off x="660826" y="1250518"/>
            <a:ext cx="11095745" cy="4278094"/>
          </a:xfrm>
          <a:prstGeom prst="rect">
            <a:avLst/>
          </a:prstGeom>
          <a:noFill/>
        </p:spPr>
        <p:txBody>
          <a:bodyPr wrap="square">
            <a:spAutoFit/>
          </a:bodyPr>
          <a:lstStyle/>
          <a:p>
            <a:pPr algn="just"/>
            <a:r>
              <a:rPr lang="en-US" sz="1600" dirty="0">
                <a:latin typeface="Times New Roman" panose="02020603050405020304" pitchFamily="18" charset="0"/>
                <a:cs typeface="Times New Roman" panose="02020603050405020304" pitchFamily="18" charset="0"/>
              </a:rPr>
              <a:t>In the simplest terms, both methods aim to find the optimal control inputs for a system, but they do so in slightly different ways. </a:t>
            </a:r>
            <a:r>
              <a:rPr lang="en-US" sz="1600" b="1" dirty="0">
                <a:latin typeface="Times New Roman" panose="02020603050405020304" pitchFamily="18" charset="0"/>
                <a:cs typeface="Times New Roman" panose="02020603050405020304" pitchFamily="18" charset="0"/>
              </a:rPr>
              <a:t>Direct multiple shooting focuses on integrating the system's equations forward in time </a:t>
            </a:r>
            <a:r>
              <a:rPr lang="en-US" sz="1600" dirty="0">
                <a:latin typeface="Times New Roman" panose="02020603050405020304" pitchFamily="18" charset="0"/>
                <a:cs typeface="Times New Roman" panose="02020603050405020304" pitchFamily="18" charset="0"/>
              </a:rPr>
              <a:t>and adjusting initial states, while </a:t>
            </a:r>
            <a:r>
              <a:rPr lang="en-US" sz="1600" b="1" dirty="0">
                <a:latin typeface="Times New Roman" panose="02020603050405020304" pitchFamily="18" charset="0"/>
                <a:cs typeface="Times New Roman" panose="02020603050405020304" pitchFamily="18" charset="0"/>
              </a:rPr>
              <a:t>direct collocation focuses on enforcing the system's equations at specific points in time</a:t>
            </a:r>
            <a:r>
              <a:rPr lang="en-US" sz="1600" dirty="0">
                <a:latin typeface="Times New Roman" panose="02020603050405020304" pitchFamily="18" charset="0"/>
                <a:cs typeface="Times New Roman" panose="02020603050405020304" pitchFamily="18" charset="0"/>
              </a:rPr>
              <a: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Direct Multiple Shooting Method:</a:t>
            </a:r>
          </a:p>
          <a:p>
            <a:pPr algn="just"/>
            <a:r>
              <a:rPr lang="en-US" sz="1600" dirty="0">
                <a:latin typeface="Times New Roman" panose="02020603050405020304" pitchFamily="18" charset="0"/>
                <a:cs typeface="Times New Roman" panose="02020603050405020304" pitchFamily="18" charset="0"/>
              </a:rPr>
              <a:t>Imagine the self-driving car has </a:t>
            </a:r>
            <a:r>
              <a:rPr lang="en-US" sz="1600" b="1" dirty="0">
                <a:latin typeface="Times New Roman" panose="02020603050405020304" pitchFamily="18" charset="0"/>
                <a:cs typeface="Times New Roman" panose="02020603050405020304" pitchFamily="18" charset="0"/>
              </a:rPr>
              <a:t>to travel from point A to point B</a:t>
            </a:r>
            <a:r>
              <a:rPr lang="en-US" sz="1600" dirty="0">
                <a:latin typeface="Times New Roman" panose="02020603050405020304" pitchFamily="18" charset="0"/>
                <a:cs typeface="Times New Roman" panose="02020603050405020304" pitchFamily="18" charset="0"/>
              </a:rPr>
              <a:t>. The multiple shooting method would </a:t>
            </a:r>
            <a:r>
              <a:rPr lang="en-US" sz="1600" b="1" dirty="0">
                <a:latin typeface="Times New Roman" panose="02020603050405020304" pitchFamily="18" charset="0"/>
                <a:cs typeface="Times New Roman" panose="02020603050405020304" pitchFamily="18" charset="0"/>
              </a:rPr>
              <a:t>split the journey </a:t>
            </a:r>
            <a:r>
              <a:rPr lang="en-US" sz="1600" dirty="0">
                <a:latin typeface="Times New Roman" panose="02020603050405020304" pitchFamily="18" charset="0"/>
                <a:cs typeface="Times New Roman" panose="02020603050405020304" pitchFamily="18" charset="0"/>
              </a:rPr>
              <a:t>into smaller segments or intervals. In each segment, the car calculates the optimal speed and direction to reach the next point based on current conditions (traffic, road conditions, etc.). These calculations are </a:t>
            </a:r>
            <a:r>
              <a:rPr lang="en-US" sz="1600" b="1" dirty="0">
                <a:latin typeface="Times New Roman" panose="02020603050405020304" pitchFamily="18" charset="0"/>
                <a:cs typeface="Times New Roman" panose="02020603050405020304" pitchFamily="18" charset="0"/>
              </a:rPr>
              <a:t>independent</a:t>
            </a:r>
            <a:r>
              <a:rPr lang="en-US" sz="1600" dirty="0">
                <a:latin typeface="Times New Roman" panose="02020603050405020304" pitchFamily="18" charset="0"/>
                <a:cs typeface="Times New Roman" panose="02020603050405020304" pitchFamily="18" charset="0"/>
              </a:rPr>
              <a:t> of each other for each segment but will eventually connect the starting point (point A) to the destination (point B) [</a:t>
            </a:r>
            <a:r>
              <a:rPr lang="en-US" sz="1600" b="1" dirty="0">
                <a:latin typeface="Times New Roman" panose="02020603050405020304" pitchFamily="18" charset="0"/>
                <a:cs typeface="Times New Roman" panose="02020603050405020304" pitchFamily="18" charset="0"/>
              </a:rPr>
              <a:t>Integration</a:t>
            </a:r>
            <a:r>
              <a:rPr lang="en-US" sz="1600" dirty="0">
                <a:latin typeface="Times New Roman" panose="02020603050405020304" pitchFamily="18" charset="0"/>
                <a:cs typeface="Times New Roman" panose="02020603050405020304" pitchFamily="18" charset="0"/>
              </a:rPr>
              <a:t>]. This method is like </a:t>
            </a:r>
            <a:r>
              <a:rPr lang="en-US" sz="1600" b="1" dirty="0">
                <a:latin typeface="Times New Roman" panose="02020603050405020304" pitchFamily="18" charset="0"/>
                <a:cs typeface="Times New Roman" panose="02020603050405020304" pitchFamily="18" charset="0"/>
              </a:rPr>
              <a:t>a relay race </a:t>
            </a:r>
            <a:r>
              <a:rPr lang="en-US" sz="1600" dirty="0">
                <a:latin typeface="Times New Roman" panose="02020603050405020304" pitchFamily="18" charset="0"/>
                <a:cs typeface="Times New Roman" panose="02020603050405020304" pitchFamily="18" charset="0"/>
              </a:rPr>
              <a:t>where each runner (or in our case, each segment of the journey) does its part </a:t>
            </a:r>
            <a:r>
              <a:rPr lang="en-US" sz="1600" b="1" dirty="0">
                <a:latin typeface="Times New Roman" panose="02020603050405020304" pitchFamily="18" charset="0"/>
                <a:cs typeface="Times New Roman" panose="02020603050405020304" pitchFamily="18" charset="0"/>
              </a:rPr>
              <a:t>independently</a:t>
            </a:r>
            <a:r>
              <a:rPr lang="en-US" sz="1600" dirty="0">
                <a:latin typeface="Times New Roman" panose="02020603050405020304" pitchFamily="18" charset="0"/>
                <a:cs typeface="Times New Roman" panose="02020603050405020304" pitchFamily="18" charset="0"/>
              </a:rPr>
              <a:t>, but their combined effort achieves the overall goal.</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latin typeface="Times New Roman" panose="02020603050405020304" pitchFamily="18" charset="0"/>
                <a:cs typeface="Times New Roman" panose="02020603050405020304" pitchFamily="18" charset="0"/>
              </a:rPr>
              <a:t>Direct Collocation Method:</a:t>
            </a:r>
          </a:p>
          <a:p>
            <a:pPr algn="just"/>
            <a:r>
              <a:rPr lang="en-US" sz="1600" dirty="0">
                <a:latin typeface="Times New Roman" panose="02020603050405020304" pitchFamily="18" charset="0"/>
                <a:cs typeface="Times New Roman" panose="02020603050405020304" pitchFamily="18" charset="0"/>
              </a:rPr>
              <a:t>In contrast to the multiple shooting method, the direct collocation method considers </a:t>
            </a:r>
            <a:r>
              <a:rPr lang="en-US" sz="1600" b="1" dirty="0">
                <a:latin typeface="Times New Roman" panose="02020603050405020304" pitchFamily="18" charset="0"/>
                <a:cs typeface="Times New Roman" panose="02020603050405020304" pitchFamily="18" charset="0"/>
              </a:rPr>
              <a:t>the entire journey from point A to point B as one entity</a:t>
            </a:r>
            <a:r>
              <a:rPr lang="en-US" sz="1600" dirty="0">
                <a:latin typeface="Times New Roman" panose="02020603050405020304" pitchFamily="18" charset="0"/>
                <a:cs typeface="Times New Roman" panose="02020603050405020304" pitchFamily="18" charset="0"/>
              </a:rPr>
              <a:t>. The car would analyze the entire route and calculate the optimal path and speed for the entire journey at once. Instead of splitting the route into segments, the car plans its path considering all factors at once (traffic, road conditions, etc.) and adjusts its control input (speed, direction) throughout the journey based on this </a:t>
            </a:r>
            <a:r>
              <a:rPr lang="en-US" sz="1600" b="1" dirty="0">
                <a:latin typeface="Times New Roman" panose="02020603050405020304" pitchFamily="18" charset="0"/>
                <a:cs typeface="Times New Roman" panose="02020603050405020304" pitchFamily="18" charset="0"/>
              </a:rPr>
              <a:t>one solution</a:t>
            </a:r>
            <a:r>
              <a:rPr lang="en-US" sz="1600" dirty="0">
                <a:latin typeface="Times New Roman" panose="02020603050405020304" pitchFamily="18" charset="0"/>
                <a:cs typeface="Times New Roman" panose="02020603050405020304" pitchFamily="18" charset="0"/>
              </a:rPr>
              <a:t>. This method is like </a:t>
            </a:r>
            <a:r>
              <a:rPr lang="en-US" sz="1600" b="1" dirty="0">
                <a:latin typeface="Times New Roman" panose="02020603050405020304" pitchFamily="18" charset="0"/>
                <a:cs typeface="Times New Roman" panose="02020603050405020304" pitchFamily="18" charset="0"/>
              </a:rPr>
              <a:t>a marathon race </a:t>
            </a:r>
            <a:r>
              <a:rPr lang="en-US" sz="1600" dirty="0">
                <a:latin typeface="Times New Roman" panose="02020603050405020304" pitchFamily="18" charset="0"/>
                <a:cs typeface="Times New Roman" panose="02020603050405020304" pitchFamily="18" charset="0"/>
              </a:rPr>
              <a:t>where the </a:t>
            </a:r>
            <a:r>
              <a:rPr lang="en-US" sz="1600" b="1" dirty="0">
                <a:latin typeface="Times New Roman" panose="02020603050405020304" pitchFamily="18" charset="0"/>
                <a:cs typeface="Times New Roman" panose="02020603050405020304" pitchFamily="18" charset="0"/>
              </a:rPr>
              <a:t>runner plans and strategizes the entire run before starting.</a:t>
            </a:r>
          </a:p>
        </p:txBody>
      </p:sp>
    </p:spTree>
    <p:extLst>
      <p:ext uri="{BB962C8B-B14F-4D97-AF65-F5344CB8AC3E}">
        <p14:creationId xmlns:p14="http://schemas.microsoft.com/office/powerpoint/2010/main" val="69556903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y Race Images - Free Download on Freepik">
            <a:extLst>
              <a:ext uri="{FF2B5EF4-FFF2-40B4-BE49-F238E27FC236}">
                <a16:creationId xmlns:a16="http://schemas.microsoft.com/office/drawing/2014/main" id="{372EBA96-1F9C-4D2D-6133-F344F84285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90304" y="2222313"/>
            <a:ext cx="3888735" cy="291452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8F4F606-BE59-6F55-2EE1-6AE3E270FC71}"/>
              </a:ext>
            </a:extLst>
          </p:cNvPr>
          <p:cNvSpPr txBox="1"/>
          <p:nvPr/>
        </p:nvSpPr>
        <p:spPr>
          <a:xfrm>
            <a:off x="3110113" y="963993"/>
            <a:ext cx="6097280" cy="523220"/>
          </a:xfrm>
          <a:prstGeom prst="rect">
            <a:avLst/>
          </a:prstGeom>
          <a:noFill/>
        </p:spPr>
        <p:txBody>
          <a:bodyPr wrap="square">
            <a:spAutoFit/>
          </a:bodyPr>
          <a:lstStyle/>
          <a:p>
            <a:r>
              <a:rPr lang="en-US" sz="2800" b="1" dirty="0">
                <a:solidFill>
                  <a:srgbClr val="FF0000"/>
                </a:solidFill>
                <a:latin typeface="Times New Roman" panose="02020603050405020304" pitchFamily="18" charset="0"/>
                <a:cs typeface="Times New Roman" panose="02020603050405020304" pitchFamily="18" charset="0"/>
              </a:rPr>
              <a:t>D</a:t>
            </a:r>
            <a:r>
              <a:rPr lang="en-US" sz="1800" b="1" dirty="0">
                <a:latin typeface="Times New Roman" panose="02020603050405020304" pitchFamily="18" charset="0"/>
                <a:cs typeface="Times New Roman" panose="02020603050405020304" pitchFamily="18" charset="0"/>
              </a:rPr>
              <a:t>irect</a:t>
            </a:r>
            <a:r>
              <a:rPr lang="en-US" sz="2800" b="1" dirty="0">
                <a:latin typeface="Times New Roman" panose="02020603050405020304" pitchFamily="18" charset="0"/>
                <a:cs typeface="Times New Roman" panose="02020603050405020304" pitchFamily="18" charset="0"/>
              </a:rPr>
              <a:t> </a:t>
            </a:r>
            <a:r>
              <a:rPr lang="en-US" sz="2800" b="1" dirty="0">
                <a:solidFill>
                  <a:srgbClr val="FF0000"/>
                </a:solidFill>
                <a:latin typeface="Times New Roman" panose="02020603050405020304" pitchFamily="18" charset="0"/>
                <a:cs typeface="Times New Roman" panose="02020603050405020304" pitchFamily="18" charset="0"/>
              </a:rPr>
              <a:t>M</a:t>
            </a:r>
            <a:r>
              <a:rPr lang="en-US" sz="1800" b="1" dirty="0">
                <a:latin typeface="Times New Roman" panose="02020603050405020304" pitchFamily="18" charset="0"/>
                <a:cs typeface="Times New Roman" panose="02020603050405020304" pitchFamily="18" charset="0"/>
              </a:rPr>
              <a:t>ultiple</a:t>
            </a:r>
            <a:r>
              <a:rPr lang="en-US" sz="2800" b="1" dirty="0">
                <a:latin typeface="Times New Roman" panose="02020603050405020304" pitchFamily="18" charset="0"/>
                <a:cs typeface="Times New Roman" panose="02020603050405020304" pitchFamily="18" charset="0"/>
              </a:rPr>
              <a:t> </a:t>
            </a:r>
            <a:r>
              <a:rPr lang="en-US" sz="2800" b="1" dirty="0">
                <a:solidFill>
                  <a:srgbClr val="FF0000"/>
                </a:solidFill>
                <a:latin typeface="Times New Roman" panose="02020603050405020304" pitchFamily="18" charset="0"/>
                <a:cs typeface="Times New Roman" panose="02020603050405020304" pitchFamily="18" charset="0"/>
              </a:rPr>
              <a:t>S</a:t>
            </a:r>
            <a:r>
              <a:rPr lang="en-US" sz="1800" b="1" dirty="0">
                <a:latin typeface="Times New Roman" panose="02020603050405020304" pitchFamily="18" charset="0"/>
                <a:cs typeface="Times New Roman" panose="02020603050405020304" pitchFamily="18" charset="0"/>
              </a:rPr>
              <a:t>hooting</a:t>
            </a:r>
            <a:r>
              <a:rPr lang="en-US" sz="2800" b="1" dirty="0">
                <a:latin typeface="Times New Roman" panose="02020603050405020304" pitchFamily="18" charset="0"/>
                <a:cs typeface="Times New Roman" panose="02020603050405020304" pitchFamily="18" charset="0"/>
              </a:rPr>
              <a:t> Vs. </a:t>
            </a:r>
            <a:r>
              <a:rPr lang="en-US" sz="2800" b="1" dirty="0">
                <a:solidFill>
                  <a:srgbClr val="FF0000"/>
                </a:solidFill>
                <a:latin typeface="Times New Roman" panose="02020603050405020304" pitchFamily="18" charset="0"/>
                <a:cs typeface="Times New Roman" panose="02020603050405020304" pitchFamily="18" charset="0"/>
              </a:rPr>
              <a:t>D</a:t>
            </a:r>
            <a:r>
              <a:rPr lang="en-US" sz="1800" b="1" dirty="0">
                <a:latin typeface="Times New Roman" panose="02020603050405020304" pitchFamily="18" charset="0"/>
                <a:cs typeface="Times New Roman" panose="02020603050405020304" pitchFamily="18" charset="0"/>
              </a:rPr>
              <a:t>irect</a:t>
            </a:r>
            <a:r>
              <a:rPr lang="en-US" sz="2800" b="1" dirty="0">
                <a:latin typeface="Times New Roman" panose="02020603050405020304" pitchFamily="18" charset="0"/>
                <a:cs typeface="Times New Roman" panose="02020603050405020304" pitchFamily="18" charset="0"/>
              </a:rPr>
              <a:t> </a:t>
            </a:r>
            <a:r>
              <a:rPr lang="en-US" sz="2800" b="1" dirty="0">
                <a:solidFill>
                  <a:srgbClr val="FF0000"/>
                </a:solidFill>
                <a:latin typeface="Times New Roman" panose="02020603050405020304" pitchFamily="18" charset="0"/>
                <a:cs typeface="Times New Roman" panose="02020603050405020304" pitchFamily="18" charset="0"/>
              </a:rPr>
              <a:t>C</a:t>
            </a:r>
            <a:r>
              <a:rPr lang="en-US" sz="1800" b="1" dirty="0">
                <a:latin typeface="Times New Roman" panose="02020603050405020304" pitchFamily="18" charset="0"/>
                <a:cs typeface="Times New Roman" panose="02020603050405020304" pitchFamily="18" charset="0"/>
              </a:rPr>
              <a:t>ollocation</a:t>
            </a:r>
          </a:p>
        </p:txBody>
      </p:sp>
      <p:sp>
        <p:nvSpPr>
          <p:cNvPr id="5" name="TextBox 4">
            <a:extLst>
              <a:ext uri="{FF2B5EF4-FFF2-40B4-BE49-F238E27FC236}">
                <a16:creationId xmlns:a16="http://schemas.microsoft.com/office/drawing/2014/main" id="{498879C4-9BF2-DE70-1B3C-081F130FE611}"/>
              </a:ext>
            </a:extLst>
          </p:cNvPr>
          <p:cNvSpPr txBox="1"/>
          <p:nvPr/>
        </p:nvSpPr>
        <p:spPr>
          <a:xfrm>
            <a:off x="2295605" y="5290208"/>
            <a:ext cx="1623252" cy="369332"/>
          </a:xfrm>
          <a:prstGeom prst="rect">
            <a:avLst/>
          </a:prstGeom>
          <a:noFill/>
        </p:spPr>
        <p:txBody>
          <a:bodyPr wrap="square">
            <a:spAutoFit/>
          </a:bodyPr>
          <a:lstStyle/>
          <a:p>
            <a:r>
              <a:rPr lang="en-US" sz="1800" b="1" dirty="0">
                <a:latin typeface="Times New Roman" panose="02020603050405020304" pitchFamily="18" charset="0"/>
                <a:cs typeface="Times New Roman" panose="02020603050405020304" pitchFamily="18" charset="0"/>
              </a:rPr>
              <a:t>Relay Race</a:t>
            </a:r>
            <a:endParaRPr lang="en-US" dirty="0"/>
          </a:p>
        </p:txBody>
      </p:sp>
      <p:sp>
        <p:nvSpPr>
          <p:cNvPr id="6" name="TextBox 5">
            <a:extLst>
              <a:ext uri="{FF2B5EF4-FFF2-40B4-BE49-F238E27FC236}">
                <a16:creationId xmlns:a16="http://schemas.microsoft.com/office/drawing/2014/main" id="{7A9D02AA-2A92-4F1C-6964-47F70FC56470}"/>
              </a:ext>
            </a:extLst>
          </p:cNvPr>
          <p:cNvSpPr txBox="1"/>
          <p:nvPr/>
        </p:nvSpPr>
        <p:spPr>
          <a:xfrm>
            <a:off x="8273144" y="5323755"/>
            <a:ext cx="2261665" cy="369332"/>
          </a:xfrm>
          <a:prstGeom prst="rect">
            <a:avLst/>
          </a:prstGeom>
          <a:noFill/>
        </p:spPr>
        <p:txBody>
          <a:bodyPr wrap="square">
            <a:spAutoFit/>
          </a:bodyPr>
          <a:lstStyle/>
          <a:p>
            <a:r>
              <a:rPr lang="en-US" sz="1800" b="1" dirty="0">
                <a:latin typeface="Times New Roman" panose="02020603050405020304" pitchFamily="18" charset="0"/>
                <a:cs typeface="Times New Roman" panose="02020603050405020304" pitchFamily="18" charset="0"/>
              </a:rPr>
              <a:t>marathon Race</a:t>
            </a:r>
            <a:endParaRPr lang="en-US" dirty="0"/>
          </a:p>
        </p:txBody>
      </p:sp>
      <p:pic>
        <p:nvPicPr>
          <p:cNvPr id="1028" name="Picture 4" descr="How To Train For a 5KM, 10KM, Half and Full Marathon Race">
            <a:extLst>
              <a:ext uri="{FF2B5EF4-FFF2-40B4-BE49-F238E27FC236}">
                <a16:creationId xmlns:a16="http://schemas.microsoft.com/office/drawing/2014/main" id="{FBBE563A-42E9-6ADA-0AC3-84B0BF1C09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3412" y="2222313"/>
            <a:ext cx="5181381" cy="2914527"/>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5D29223E-EE4B-5AD6-C205-98D19E037A6B}"/>
              </a:ext>
            </a:extLst>
          </p:cNvPr>
          <p:cNvGrpSpPr/>
          <p:nvPr/>
        </p:nvGrpSpPr>
        <p:grpSpPr>
          <a:xfrm>
            <a:off x="10584009" y="5528612"/>
            <a:ext cx="1041934" cy="1041237"/>
            <a:chOff x="10730006" y="5221047"/>
            <a:chExt cx="1157194" cy="1275600"/>
          </a:xfrm>
        </p:grpSpPr>
        <p:pic>
          <p:nvPicPr>
            <p:cNvPr id="8" name="Picture 7" descr="Piano Clipart Toy Piano - Red Piano Clipart - 958x958 PNG Download - PNGkit">
              <a:extLst>
                <a:ext uri="{FF2B5EF4-FFF2-40B4-BE49-F238E27FC236}">
                  <a16:creationId xmlns:a16="http://schemas.microsoft.com/office/drawing/2014/main" id="{45AADB04-4F04-1699-E5AB-4362ADC83FA5}"/>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2AE57086-6BFF-F2D7-881A-1936EB7D39EB}"/>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19</a:t>
              </a:r>
            </a:p>
          </p:txBody>
        </p:sp>
      </p:grpSp>
    </p:spTree>
    <p:extLst>
      <p:ext uri="{BB962C8B-B14F-4D97-AF65-F5344CB8AC3E}">
        <p14:creationId xmlns:p14="http://schemas.microsoft.com/office/powerpoint/2010/main" val="341358344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A6B30C9-43D5-36D0-D1BA-4EF594F9A6C7}"/>
              </a:ext>
            </a:extLst>
          </p:cNvPr>
          <p:cNvGrpSpPr/>
          <p:nvPr/>
        </p:nvGrpSpPr>
        <p:grpSpPr>
          <a:xfrm>
            <a:off x="10584009" y="5528612"/>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6D0A8A9E-3334-941E-1512-B92B055135F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6F3E4AD-FB94-6CE0-9C69-23D811DF25BE}"/>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20</a:t>
              </a:r>
            </a:p>
          </p:txBody>
        </p:sp>
      </p:grpSp>
      <p:graphicFrame>
        <p:nvGraphicFramePr>
          <p:cNvPr id="5" name="Table 5">
            <a:extLst>
              <a:ext uri="{FF2B5EF4-FFF2-40B4-BE49-F238E27FC236}">
                <a16:creationId xmlns:a16="http://schemas.microsoft.com/office/drawing/2014/main" id="{DED91D26-45B1-EB4C-3C7E-5C54AB479E4F}"/>
              </a:ext>
            </a:extLst>
          </p:cNvPr>
          <p:cNvGraphicFramePr>
            <a:graphicFrameLocks noGrp="1"/>
          </p:cNvGraphicFramePr>
          <p:nvPr>
            <p:extLst>
              <p:ext uri="{D42A27DB-BD31-4B8C-83A1-F6EECF244321}">
                <p14:modId xmlns:p14="http://schemas.microsoft.com/office/powerpoint/2010/main" val="1221224464"/>
              </p:ext>
            </p:extLst>
          </p:nvPr>
        </p:nvGraphicFramePr>
        <p:xfrm>
          <a:off x="576302" y="787858"/>
          <a:ext cx="10780700" cy="4689895"/>
        </p:xfrm>
        <a:graphic>
          <a:graphicData uri="http://schemas.openxmlformats.org/drawingml/2006/table">
            <a:tbl>
              <a:tblPr firstRow="1" bandRow="1">
                <a:tableStyleId>{8A107856-5554-42FB-B03E-39F5DBC370BA}</a:tableStyleId>
              </a:tblPr>
              <a:tblGrid>
                <a:gridCol w="5390350">
                  <a:extLst>
                    <a:ext uri="{9D8B030D-6E8A-4147-A177-3AD203B41FA5}">
                      <a16:colId xmlns:a16="http://schemas.microsoft.com/office/drawing/2014/main" val="1844729845"/>
                    </a:ext>
                  </a:extLst>
                </a:gridCol>
                <a:gridCol w="5390350">
                  <a:extLst>
                    <a:ext uri="{9D8B030D-6E8A-4147-A177-3AD203B41FA5}">
                      <a16:colId xmlns:a16="http://schemas.microsoft.com/office/drawing/2014/main" val="3876102458"/>
                    </a:ext>
                  </a:extLst>
                </a:gridCol>
              </a:tblGrid>
              <a:tr h="607005">
                <a:tc>
                  <a:txBody>
                    <a:bodyPr/>
                    <a:lstStyle/>
                    <a:p>
                      <a:pPr algn="ctr"/>
                      <a:r>
                        <a:rPr lang="en-US" sz="1600" kern="1200" dirty="0">
                          <a:solidFill>
                            <a:schemeClr val="dk1"/>
                          </a:solidFill>
                          <a:latin typeface="Times New Roman" panose="02020603050405020304" pitchFamily="18" charset="0"/>
                          <a:ea typeface="+mn-ea"/>
                          <a:cs typeface="Times New Roman" panose="02020603050405020304" pitchFamily="18" charset="0"/>
                        </a:rPr>
                        <a:t>Direct Method</a:t>
                      </a:r>
                    </a:p>
                  </a:txBody>
                  <a:tcPr anchor="ctr"/>
                </a:tc>
                <a:tc>
                  <a:txBody>
                    <a:bodyPr/>
                    <a:lstStyle/>
                    <a:p>
                      <a:pPr algn="ctr"/>
                      <a:r>
                        <a:rPr lang="en-US" sz="1600" kern="1200" dirty="0">
                          <a:solidFill>
                            <a:schemeClr val="dk1"/>
                          </a:solidFill>
                          <a:latin typeface="Times New Roman" panose="02020603050405020304" pitchFamily="18" charset="0"/>
                          <a:ea typeface="+mn-ea"/>
                          <a:cs typeface="Times New Roman" panose="02020603050405020304" pitchFamily="18" charset="0"/>
                        </a:rPr>
                        <a:t>Indirect Method</a:t>
                      </a:r>
                    </a:p>
                  </a:txBody>
                  <a:tcPr anchor="ctr"/>
                </a:tc>
                <a:extLst>
                  <a:ext uri="{0D108BD9-81ED-4DB2-BD59-A6C34878D82A}">
                    <a16:rowId xmlns:a16="http://schemas.microsoft.com/office/drawing/2014/main" val="1799489319"/>
                  </a:ext>
                </a:extLst>
              </a:tr>
              <a:tr h="4082890">
                <a:tc>
                  <a:txBody>
                    <a:bodyPr/>
                    <a:lstStyle/>
                    <a:p>
                      <a:pPr algn="just"/>
                      <a:r>
                        <a:rPr lang="en-US" sz="1600" kern="1200" dirty="0">
                          <a:solidFill>
                            <a:schemeClr val="dk1"/>
                          </a:solidFill>
                          <a:latin typeface="Times New Roman" panose="02020603050405020304" pitchFamily="18" charset="0"/>
                          <a:ea typeface="+mn-ea"/>
                          <a:cs typeface="Times New Roman" panose="02020603050405020304" pitchFamily="18" charset="0"/>
                        </a:rPr>
                        <a:t>The term "direct methods" in the context of optimal control refers to a set of numerical methods for solving optimal control problems. These methods transform the OCP into a nonlinear programming (NLP) problem, which can be solved using standard NLP solvers.</a:t>
                      </a:r>
                    </a:p>
                    <a:p>
                      <a:pPr algn="just"/>
                      <a:endParaRPr lang="en-US" sz="1600" kern="1200" dirty="0">
                        <a:solidFill>
                          <a:schemeClr val="dk1"/>
                        </a:solidFill>
                        <a:latin typeface="Times New Roman" panose="02020603050405020304" pitchFamily="18" charset="0"/>
                        <a:ea typeface="+mn-ea"/>
                        <a:cs typeface="Times New Roman" panose="02020603050405020304" pitchFamily="18" charset="0"/>
                      </a:endParaRPr>
                    </a:p>
                    <a:p>
                      <a:pPr algn="just"/>
                      <a:r>
                        <a:rPr lang="en-US" sz="1600" kern="1200" dirty="0">
                          <a:solidFill>
                            <a:schemeClr val="dk1"/>
                          </a:solidFill>
                          <a:latin typeface="Times New Roman" panose="02020603050405020304" pitchFamily="18" charset="0"/>
                          <a:ea typeface="+mn-ea"/>
                          <a:cs typeface="Times New Roman" panose="02020603050405020304" pitchFamily="18" charset="0"/>
                        </a:rPr>
                        <a:t>The "direct" term is used because these methods directly convert the problem of finding an optimal function (which is an infinite-dimensional problem) into a problem of finding optimal values at a finite set of points (a finite-dimensional problem).</a:t>
                      </a:r>
                    </a:p>
                    <a:p>
                      <a:pPr algn="just"/>
                      <a:endParaRPr lang="en-US" sz="1600" kern="1200" dirty="0">
                        <a:solidFill>
                          <a:schemeClr val="dk1"/>
                        </a:solidFill>
                        <a:latin typeface="Times New Roman" panose="02020603050405020304" pitchFamily="18" charset="0"/>
                        <a:ea typeface="+mn-ea"/>
                        <a:cs typeface="Times New Roman" panose="02020603050405020304" pitchFamily="18" charset="0"/>
                      </a:endParaRPr>
                    </a:p>
                  </a:txBody>
                  <a:tcPr/>
                </a:tc>
                <a:tc>
                  <a:txBody>
                    <a:bodyPr/>
                    <a:lstStyle/>
                    <a:p>
                      <a:pPr algn="just"/>
                      <a:r>
                        <a:rPr lang="en-US" sz="1600" kern="1200" dirty="0">
                          <a:solidFill>
                            <a:schemeClr val="dk1"/>
                          </a:solidFill>
                          <a:latin typeface="Times New Roman" panose="02020603050405020304" pitchFamily="18" charset="0"/>
                          <a:ea typeface="+mn-ea"/>
                          <a:cs typeface="Times New Roman" panose="02020603050405020304" pitchFamily="18" charset="0"/>
                        </a:rPr>
                        <a:t>In the indirect approach, the car would first calculate the optimal path (the one that uses the least fuel) from A to B without considering the obstacles and speed limits. After this path is calculated, the car would then adjust this path based on the constraints (like obstacles and speed limits). If an obstacle is detected on the path, the car will calculate a detour around the obstacle that still tries to </a:t>
                      </a:r>
                      <a:r>
                        <a:rPr lang="en-US" sz="1600" b="1" kern="1200" dirty="0">
                          <a:solidFill>
                            <a:schemeClr val="dk1"/>
                          </a:solidFill>
                          <a:latin typeface="Times New Roman" panose="02020603050405020304" pitchFamily="18" charset="0"/>
                          <a:ea typeface="+mn-ea"/>
                          <a:cs typeface="Times New Roman" panose="02020603050405020304" pitchFamily="18" charset="0"/>
                        </a:rPr>
                        <a:t>stick as close as possible to the original optimal path</a:t>
                      </a:r>
                      <a:r>
                        <a:rPr lang="en-US" sz="1600" kern="1200" dirty="0">
                          <a:solidFill>
                            <a:schemeClr val="dk1"/>
                          </a:solidFill>
                          <a:latin typeface="Times New Roman" panose="02020603050405020304" pitchFamily="18" charset="0"/>
                          <a:ea typeface="+mn-ea"/>
                          <a:cs typeface="Times New Roman" panose="02020603050405020304" pitchFamily="18" charset="0"/>
                        </a:rPr>
                        <a:t>. The car continues to make these adjustments as it moves along the path from A to B.</a:t>
                      </a:r>
                    </a:p>
                    <a:p>
                      <a:pPr algn="just"/>
                      <a:endParaRPr lang="en-US" sz="1600" kern="1200" dirty="0">
                        <a:solidFill>
                          <a:schemeClr val="dk1"/>
                        </a:solidFill>
                        <a:latin typeface="Times New Roman" panose="02020603050405020304" pitchFamily="18" charset="0"/>
                        <a:ea typeface="+mn-ea"/>
                        <a:cs typeface="Times New Roman" panose="02020603050405020304" pitchFamily="18" charset="0"/>
                      </a:endParaRPr>
                    </a:p>
                    <a:p>
                      <a:pPr algn="just"/>
                      <a:r>
                        <a:rPr lang="en-US" sz="1600" kern="1200" dirty="0">
                          <a:solidFill>
                            <a:schemeClr val="dk1"/>
                          </a:solidFill>
                          <a:latin typeface="Times New Roman" panose="02020603050405020304" pitchFamily="18" charset="0"/>
                          <a:ea typeface="+mn-ea"/>
                          <a:cs typeface="Times New Roman" panose="02020603050405020304" pitchFamily="18" charset="0"/>
                        </a:rPr>
                        <a:t>The indirect method first calculates the </a:t>
                      </a:r>
                      <a:r>
                        <a:rPr lang="en-US" sz="1600" b="1" kern="1200" dirty="0">
                          <a:solidFill>
                            <a:schemeClr val="dk1"/>
                          </a:solidFill>
                          <a:latin typeface="Times New Roman" panose="02020603050405020304" pitchFamily="18" charset="0"/>
                          <a:ea typeface="+mn-ea"/>
                          <a:cs typeface="Times New Roman" panose="02020603050405020304" pitchFamily="18" charset="0"/>
                        </a:rPr>
                        <a:t>"ideal" path </a:t>
                      </a:r>
                      <a:r>
                        <a:rPr lang="en-US" sz="1600" kern="1200" dirty="0">
                          <a:solidFill>
                            <a:schemeClr val="dk1"/>
                          </a:solidFill>
                          <a:latin typeface="Times New Roman" panose="02020603050405020304" pitchFamily="18" charset="0"/>
                          <a:ea typeface="+mn-ea"/>
                          <a:cs typeface="Times New Roman" panose="02020603050405020304" pitchFamily="18" charset="0"/>
                        </a:rPr>
                        <a:t>and then adjusts it based on </a:t>
                      </a:r>
                      <a:r>
                        <a:rPr lang="en-US" sz="1600" b="1" kern="1200" dirty="0">
                          <a:solidFill>
                            <a:schemeClr val="dk1"/>
                          </a:solidFill>
                          <a:latin typeface="Times New Roman" panose="02020603050405020304" pitchFamily="18" charset="0"/>
                          <a:ea typeface="+mn-ea"/>
                          <a:cs typeface="Times New Roman" panose="02020603050405020304" pitchFamily="18" charset="0"/>
                        </a:rPr>
                        <a:t>real-world constraints</a:t>
                      </a:r>
                      <a:r>
                        <a:rPr lang="en-US" sz="1600" kern="1200" dirty="0">
                          <a:solidFill>
                            <a:schemeClr val="dk1"/>
                          </a:solidFill>
                          <a:latin typeface="Times New Roman" panose="02020603050405020304" pitchFamily="18" charset="0"/>
                          <a:ea typeface="+mn-ea"/>
                          <a:cs typeface="Times New Roman" panose="02020603050405020304" pitchFamily="18" charset="0"/>
                        </a:rPr>
                        <a:t>. This is why it's called "</a:t>
                      </a:r>
                      <a:r>
                        <a:rPr lang="en-US" sz="1600" b="1" kern="1200" dirty="0">
                          <a:solidFill>
                            <a:schemeClr val="dk1"/>
                          </a:solidFill>
                          <a:latin typeface="Times New Roman" panose="02020603050405020304" pitchFamily="18" charset="0"/>
                          <a:ea typeface="+mn-ea"/>
                          <a:cs typeface="Times New Roman" panose="02020603050405020304" pitchFamily="18" charset="0"/>
                        </a:rPr>
                        <a:t>indirect</a:t>
                      </a:r>
                      <a:r>
                        <a:rPr lang="en-US" sz="1600" kern="1200" dirty="0">
                          <a:solidFill>
                            <a:schemeClr val="dk1"/>
                          </a:solidFill>
                          <a:latin typeface="Times New Roman" panose="02020603050405020304" pitchFamily="18" charset="0"/>
                          <a:ea typeface="+mn-ea"/>
                          <a:cs typeface="Times New Roman" panose="02020603050405020304" pitchFamily="18" charset="0"/>
                        </a:rPr>
                        <a:t>": </a:t>
                      </a:r>
                      <a:r>
                        <a:rPr lang="en-US" sz="1600" b="1" kern="1200" dirty="0">
                          <a:solidFill>
                            <a:schemeClr val="dk1"/>
                          </a:solidFill>
                          <a:latin typeface="Times New Roman" panose="02020603050405020304" pitchFamily="18" charset="0"/>
                          <a:ea typeface="+mn-ea"/>
                          <a:cs typeface="Times New Roman" panose="02020603050405020304" pitchFamily="18" charset="0"/>
                        </a:rPr>
                        <a:t>the solution is not directly based on the constraints but is instead an adjustment of the ideal solution.</a:t>
                      </a:r>
                    </a:p>
                    <a:p>
                      <a:pPr algn="just"/>
                      <a:endParaRPr lang="en-US" sz="1600" kern="1200" dirty="0">
                        <a:solidFill>
                          <a:schemeClr val="dk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886557297"/>
                  </a:ext>
                </a:extLst>
              </a:tr>
            </a:tbl>
          </a:graphicData>
        </a:graphic>
      </p:graphicFrame>
    </p:spTree>
    <p:extLst>
      <p:ext uri="{BB962C8B-B14F-4D97-AF65-F5344CB8AC3E}">
        <p14:creationId xmlns:p14="http://schemas.microsoft.com/office/powerpoint/2010/main" val="373786435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6396C83-3BEF-A317-3453-EF5A65DE140B}"/>
              </a:ext>
            </a:extLst>
          </p:cNvPr>
          <p:cNvGrpSpPr/>
          <p:nvPr/>
        </p:nvGrpSpPr>
        <p:grpSpPr>
          <a:xfrm>
            <a:off x="10669734" y="179610"/>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519BABB5-EFF9-8515-6482-8C5429A1B7B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153CB8D-F283-EB02-B3C0-1C780F3FDF5D}"/>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21</a:t>
              </a:r>
            </a:p>
          </p:txBody>
        </p:sp>
      </p:grpSp>
      <p:sp>
        <p:nvSpPr>
          <p:cNvPr id="8" name="TextBox 7">
            <a:extLst>
              <a:ext uri="{FF2B5EF4-FFF2-40B4-BE49-F238E27FC236}">
                <a16:creationId xmlns:a16="http://schemas.microsoft.com/office/drawing/2014/main" id="{A196A957-0D59-6EA7-F797-E010761352A8}"/>
              </a:ext>
            </a:extLst>
          </p:cNvPr>
          <p:cNvSpPr txBox="1"/>
          <p:nvPr/>
        </p:nvSpPr>
        <p:spPr>
          <a:xfrm>
            <a:off x="658904" y="368176"/>
            <a:ext cx="10713465" cy="773032"/>
          </a:xfrm>
          <a:prstGeom prst="rect">
            <a:avLst/>
          </a:prstGeom>
          <a:noFill/>
        </p:spPr>
        <p:txBody>
          <a:bodyPr wrap="square">
            <a:spAutoFit/>
          </a:bodyPr>
          <a:lstStyle/>
          <a:p>
            <a:pPr marL="0" marR="0" algn="just">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Optimization Algorithms: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Interior point methods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Ipopt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Vs. Sequential quadratic programming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SNOPT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Acados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9" name="Table 5">
            <a:extLst>
              <a:ext uri="{FF2B5EF4-FFF2-40B4-BE49-F238E27FC236}">
                <a16:creationId xmlns:a16="http://schemas.microsoft.com/office/drawing/2014/main" id="{29A39E42-E1AC-0F5F-16BF-5C752CE96AA3}"/>
              </a:ext>
            </a:extLst>
          </p:cNvPr>
          <p:cNvGraphicFramePr>
            <a:graphicFrameLocks noGrp="1"/>
          </p:cNvGraphicFramePr>
          <p:nvPr>
            <p:extLst>
              <p:ext uri="{D42A27DB-BD31-4B8C-83A1-F6EECF244321}">
                <p14:modId xmlns:p14="http://schemas.microsoft.com/office/powerpoint/2010/main" val="699119348"/>
              </p:ext>
            </p:extLst>
          </p:nvPr>
        </p:nvGraphicFramePr>
        <p:xfrm>
          <a:off x="591668" y="1300487"/>
          <a:ext cx="11034275" cy="5303520"/>
        </p:xfrm>
        <a:graphic>
          <a:graphicData uri="http://schemas.openxmlformats.org/drawingml/2006/table">
            <a:tbl>
              <a:tblPr firstRow="1" bandRow="1">
                <a:tableStyleId>{8A107856-5554-42FB-B03E-39F5DBC370BA}</a:tableStyleId>
              </a:tblPr>
              <a:tblGrid>
                <a:gridCol w="3757602">
                  <a:extLst>
                    <a:ext uri="{9D8B030D-6E8A-4147-A177-3AD203B41FA5}">
                      <a16:colId xmlns:a16="http://schemas.microsoft.com/office/drawing/2014/main" val="1844729845"/>
                    </a:ext>
                  </a:extLst>
                </a:gridCol>
                <a:gridCol w="7276673">
                  <a:extLst>
                    <a:ext uri="{9D8B030D-6E8A-4147-A177-3AD203B41FA5}">
                      <a16:colId xmlns:a16="http://schemas.microsoft.com/office/drawing/2014/main" val="3876102458"/>
                    </a:ext>
                  </a:extLst>
                </a:gridCol>
              </a:tblGrid>
              <a:tr h="423865">
                <a:tc>
                  <a:txBody>
                    <a:bodyPr/>
                    <a:lstStyle/>
                    <a:p>
                      <a:pPr algn="ctr"/>
                      <a:r>
                        <a:rPr lang="en-US" sz="1400" b="1" kern="1200" dirty="0" err="1">
                          <a:solidFill>
                            <a:schemeClr val="dk1"/>
                          </a:solidFill>
                          <a:latin typeface="Times New Roman" panose="02020603050405020304" pitchFamily="18" charset="0"/>
                          <a:ea typeface="+mn-ea"/>
                          <a:cs typeface="Times New Roman" panose="02020603050405020304" pitchFamily="18" charset="0"/>
                        </a:rPr>
                        <a:t>Ipopt</a:t>
                      </a:r>
                      <a:r>
                        <a:rPr lang="en-US" sz="1400" b="1" kern="1200" dirty="0">
                          <a:solidFill>
                            <a:schemeClr val="dk1"/>
                          </a:solidFill>
                          <a:latin typeface="Times New Roman" panose="02020603050405020304" pitchFamily="18" charset="0"/>
                          <a:ea typeface="+mn-ea"/>
                          <a:cs typeface="Times New Roman" panose="02020603050405020304" pitchFamily="18" charset="0"/>
                        </a:rPr>
                        <a:t>  (Deterministic, when the mathematical model and system parameters are </a:t>
                      </a:r>
                      <a:r>
                        <a:rPr lang="en-US" sz="1400" b="1" kern="1200">
                          <a:solidFill>
                            <a:schemeClr val="dk1"/>
                          </a:solidFill>
                          <a:latin typeface="Times New Roman" panose="02020603050405020304" pitchFamily="18" charset="0"/>
                          <a:ea typeface="+mn-ea"/>
                          <a:cs typeface="Times New Roman" panose="02020603050405020304" pitchFamily="18" charset="0"/>
                        </a:rPr>
                        <a:t>well-defined)</a:t>
                      </a:r>
                    </a:p>
                    <a:p>
                      <a:pPr algn="ctr"/>
                      <a:endParaRPr lang="en-US" sz="1400" b="1" kern="1200" dirty="0">
                        <a:solidFill>
                          <a:schemeClr val="dk1"/>
                        </a:solidFill>
                        <a:latin typeface="Times New Roman" panose="02020603050405020304" pitchFamily="18" charset="0"/>
                        <a:ea typeface="+mn-ea"/>
                        <a:cs typeface="Times New Roman" panose="02020603050405020304" pitchFamily="18" charset="0"/>
                      </a:endParaRPr>
                    </a:p>
                  </a:txBody>
                  <a:tcPr anchor="ctr"/>
                </a:tc>
                <a:tc>
                  <a:txBody>
                    <a:bodyPr/>
                    <a:lstStyle/>
                    <a:p>
                      <a:pPr algn="ctr"/>
                      <a:r>
                        <a:rPr lang="en-US" sz="1400" b="1" kern="1200" dirty="0" err="1">
                          <a:solidFill>
                            <a:schemeClr val="dk1"/>
                          </a:solidFill>
                          <a:latin typeface="Times New Roman" panose="02020603050405020304" pitchFamily="18" charset="0"/>
                          <a:ea typeface="+mn-ea"/>
                          <a:cs typeface="Times New Roman" panose="02020603050405020304" pitchFamily="18" charset="0"/>
                        </a:rPr>
                        <a:t>Acados</a:t>
                      </a:r>
                      <a:r>
                        <a:rPr lang="en-US" sz="1400" b="1" kern="1200" dirty="0">
                          <a:solidFill>
                            <a:schemeClr val="dk1"/>
                          </a:solidFill>
                          <a:latin typeface="Times New Roman" panose="02020603050405020304" pitchFamily="18" charset="0"/>
                          <a:ea typeface="+mn-ea"/>
                          <a:cs typeface="Times New Roman" panose="02020603050405020304" pitchFamily="18" charset="0"/>
                        </a:rPr>
                        <a:t> (Robust solvers, on the other hand, consider uncertainties and variations)</a:t>
                      </a:r>
                    </a:p>
                    <a:p>
                      <a:pPr algn="ctr"/>
                      <a:r>
                        <a:rPr lang="en-US" sz="1400" b="1" kern="1200" dirty="0">
                          <a:solidFill>
                            <a:schemeClr val="dk1"/>
                          </a:solidFill>
                          <a:latin typeface="Times New Roman" panose="02020603050405020304" pitchFamily="18" charset="0"/>
                          <a:ea typeface="+mn-ea"/>
                          <a:cs typeface="Times New Roman" panose="02020603050405020304" pitchFamily="18" charset="0"/>
                        </a:rPr>
                        <a:t>Needs Good initial Guess</a:t>
                      </a:r>
                    </a:p>
                  </a:txBody>
                  <a:tcPr anchor="ctr"/>
                </a:tc>
                <a:extLst>
                  <a:ext uri="{0D108BD9-81ED-4DB2-BD59-A6C34878D82A}">
                    <a16:rowId xmlns:a16="http://schemas.microsoft.com/office/drawing/2014/main" val="1799489319"/>
                  </a:ext>
                </a:extLst>
              </a:tr>
              <a:tr h="3804261">
                <a:tc>
                  <a:txBody>
                    <a:bodyPr/>
                    <a:lstStyle/>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Suppose you're a delivery driver who delivers</a:t>
                      </a:r>
                      <a:r>
                        <a:rPr lang="en-US" sz="1400" b="1" kern="1200" dirty="0">
                          <a:solidFill>
                            <a:schemeClr val="dk1"/>
                          </a:solidFill>
                          <a:latin typeface="Times New Roman" panose="02020603050405020304" pitchFamily="18" charset="0"/>
                          <a:ea typeface="+mn-ea"/>
                          <a:cs typeface="Times New Roman" panose="02020603050405020304" pitchFamily="18" charset="0"/>
                        </a:rPr>
                        <a:t> packages to a certain destination</a:t>
                      </a:r>
                      <a:r>
                        <a:rPr lang="en-US" sz="1400" kern="1200" dirty="0">
                          <a:solidFill>
                            <a:schemeClr val="dk1"/>
                          </a:solidFill>
                          <a:latin typeface="Times New Roman" panose="02020603050405020304" pitchFamily="18" charset="0"/>
                          <a:ea typeface="+mn-ea"/>
                          <a:cs typeface="Times New Roman" panose="02020603050405020304" pitchFamily="18" charset="0"/>
                        </a:rPr>
                        <a:t>. The catch is that the roads are very </a:t>
                      </a:r>
                      <a:r>
                        <a:rPr lang="en-US" sz="1400" b="1" kern="1200" dirty="0">
                          <a:solidFill>
                            <a:schemeClr val="dk1"/>
                          </a:solidFill>
                          <a:latin typeface="Times New Roman" panose="02020603050405020304" pitchFamily="18" charset="0"/>
                          <a:ea typeface="+mn-ea"/>
                          <a:cs typeface="Times New Roman" panose="02020603050405020304" pitchFamily="18" charset="0"/>
                        </a:rPr>
                        <a:t>hilly</a:t>
                      </a:r>
                      <a:r>
                        <a:rPr lang="en-US" sz="1400" kern="1200" dirty="0">
                          <a:solidFill>
                            <a:schemeClr val="dk1"/>
                          </a:solidFill>
                          <a:latin typeface="Times New Roman" panose="02020603050405020304" pitchFamily="18" charset="0"/>
                          <a:ea typeface="+mn-ea"/>
                          <a:cs typeface="Times New Roman" panose="02020603050405020304" pitchFamily="18" charset="0"/>
                        </a:rPr>
                        <a:t>, and you want to find the route that will consume the least fuel - this is your optimization problem.</a:t>
                      </a:r>
                    </a:p>
                    <a:p>
                      <a:pPr algn="just"/>
                      <a:endParaRPr lang="en-US" sz="1400" kern="1200" dirty="0">
                        <a:solidFill>
                          <a:schemeClr val="dk1"/>
                        </a:solidFill>
                        <a:latin typeface="Times New Roman" panose="02020603050405020304" pitchFamily="18" charset="0"/>
                        <a:ea typeface="+mn-ea"/>
                        <a:cs typeface="Times New Roman" panose="02020603050405020304" pitchFamily="18" charset="0"/>
                      </a:endParaRPr>
                    </a:p>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If you were to use </a:t>
                      </a:r>
                      <a:r>
                        <a:rPr lang="en-US" sz="1400" b="1" kern="1200" dirty="0">
                          <a:solidFill>
                            <a:schemeClr val="dk1"/>
                          </a:solidFill>
                          <a:latin typeface="Times New Roman" panose="02020603050405020304" pitchFamily="18" charset="0"/>
                          <a:ea typeface="+mn-ea"/>
                          <a:cs typeface="Times New Roman" panose="02020603050405020304" pitchFamily="18" charset="0"/>
                        </a:rPr>
                        <a:t>an interior point method (like </a:t>
                      </a:r>
                      <a:r>
                        <a:rPr lang="en-US" sz="1400" b="1" kern="1200" dirty="0" err="1">
                          <a:solidFill>
                            <a:schemeClr val="dk1"/>
                          </a:solidFill>
                          <a:latin typeface="Times New Roman" panose="02020603050405020304" pitchFamily="18" charset="0"/>
                          <a:ea typeface="+mn-ea"/>
                          <a:cs typeface="Times New Roman" panose="02020603050405020304" pitchFamily="18" charset="0"/>
                        </a:rPr>
                        <a:t>Ipopt</a:t>
                      </a:r>
                      <a:r>
                        <a:rPr lang="en-US" sz="1400" b="1" kern="1200" dirty="0">
                          <a:solidFill>
                            <a:schemeClr val="dk1"/>
                          </a:solidFill>
                          <a:latin typeface="Times New Roman" panose="02020603050405020304" pitchFamily="18" charset="0"/>
                          <a:ea typeface="+mn-ea"/>
                          <a:cs typeface="Times New Roman" panose="02020603050405020304" pitchFamily="18" charset="0"/>
                        </a:rPr>
                        <a:t>), you would start somewhere in the middle of the city (interior), instead of at the boundaries.</a:t>
                      </a:r>
                      <a:r>
                        <a:rPr lang="en-US" sz="1400" kern="1200" dirty="0">
                          <a:solidFill>
                            <a:schemeClr val="dk1"/>
                          </a:solidFill>
                          <a:latin typeface="Times New Roman" panose="02020603050405020304" pitchFamily="18" charset="0"/>
                          <a:ea typeface="+mn-ea"/>
                          <a:cs typeface="Times New Roman" panose="02020603050405020304" pitchFamily="18" charset="0"/>
                        </a:rPr>
                        <a:t> [</a:t>
                      </a:r>
                      <a:r>
                        <a:rPr lang="en-US" sz="1400" b="1" kern="1200" dirty="0">
                          <a:solidFill>
                            <a:schemeClr val="dk1"/>
                          </a:solidFill>
                          <a:latin typeface="Times New Roman" panose="02020603050405020304" pitchFamily="18" charset="0"/>
                          <a:ea typeface="+mn-ea"/>
                          <a:cs typeface="Times New Roman" panose="02020603050405020304" pitchFamily="18" charset="0"/>
                        </a:rPr>
                        <a:t>Like solving a puzzle by considering the boundaries or middle piece</a:t>
                      </a:r>
                      <a:r>
                        <a:rPr lang="en-US" sz="1400" kern="1200" dirty="0">
                          <a:solidFill>
                            <a:schemeClr val="dk1"/>
                          </a:solidFill>
                          <a:latin typeface="Times New Roman" panose="02020603050405020304" pitchFamily="18" charset="0"/>
                          <a:ea typeface="+mn-ea"/>
                          <a:cs typeface="Times New Roman" panose="02020603050405020304" pitchFamily="18" charset="0"/>
                        </a:rPr>
                        <a:t>]You would then drive </a:t>
                      </a:r>
                      <a:r>
                        <a:rPr lang="en-US" sz="1400" b="1" kern="1200" dirty="0">
                          <a:solidFill>
                            <a:schemeClr val="dk1"/>
                          </a:solidFill>
                          <a:latin typeface="Times New Roman" panose="02020603050405020304" pitchFamily="18" charset="0"/>
                          <a:ea typeface="+mn-ea"/>
                          <a:cs typeface="Times New Roman" panose="02020603050405020304" pitchFamily="18" charset="0"/>
                        </a:rPr>
                        <a:t>a little in every possible direction to see which direction seems to be going "downhill" the most </a:t>
                      </a:r>
                      <a:r>
                        <a:rPr lang="en-US" sz="1400" kern="1200" dirty="0">
                          <a:solidFill>
                            <a:schemeClr val="dk1"/>
                          </a:solidFill>
                          <a:latin typeface="Times New Roman" panose="02020603050405020304" pitchFamily="18" charset="0"/>
                          <a:ea typeface="+mn-ea"/>
                          <a:cs typeface="Times New Roman" panose="02020603050405020304" pitchFamily="18" charset="0"/>
                        </a:rPr>
                        <a:t>- that is, which direction leads you towards your destination while consuming the least fuel. You'd then drive a little bit in that direction and repeat the process, each time updating your idea of which way is "downhill.” </a:t>
                      </a:r>
                      <a:r>
                        <a:rPr lang="en-US" sz="1400" b="1" kern="1200" dirty="0">
                          <a:solidFill>
                            <a:schemeClr val="dk1"/>
                          </a:solidFill>
                          <a:latin typeface="Times New Roman" panose="02020603050405020304" pitchFamily="18" charset="0"/>
                          <a:ea typeface="+mn-ea"/>
                          <a:cs typeface="Times New Roman" panose="02020603050405020304" pitchFamily="18" charset="0"/>
                        </a:rPr>
                        <a:t>You continue this until you reach your destination.</a:t>
                      </a:r>
                    </a:p>
                  </a:txBody>
                  <a:tcPr/>
                </a:tc>
                <a:tc>
                  <a:txBody>
                    <a:bodyPr/>
                    <a:lstStyle/>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Navigating a hilly city to understand the concept of </a:t>
                      </a:r>
                      <a:r>
                        <a:rPr lang="en-US" sz="1400" b="1" kern="1200" dirty="0">
                          <a:solidFill>
                            <a:schemeClr val="dk1"/>
                          </a:solidFill>
                          <a:latin typeface="Times New Roman" panose="02020603050405020304" pitchFamily="18" charset="0"/>
                          <a:ea typeface="+mn-ea"/>
                          <a:cs typeface="Times New Roman" panose="02020603050405020304" pitchFamily="18" charset="0"/>
                        </a:rPr>
                        <a:t>simplifying</a:t>
                      </a:r>
                      <a:r>
                        <a:rPr lang="en-US" sz="1400" kern="1200" dirty="0">
                          <a:solidFill>
                            <a:schemeClr val="dk1"/>
                          </a:solidFill>
                          <a:latin typeface="Times New Roman" panose="02020603050405020304" pitchFamily="18" charset="0"/>
                          <a:ea typeface="+mn-ea"/>
                          <a:cs typeface="Times New Roman" panose="02020603050405020304" pitchFamily="18" charset="0"/>
                        </a:rPr>
                        <a:t> a problem and </a:t>
                      </a:r>
                      <a:r>
                        <a:rPr lang="en-US" sz="1400" b="1" kern="1200" dirty="0">
                          <a:solidFill>
                            <a:schemeClr val="dk1"/>
                          </a:solidFill>
                          <a:latin typeface="Times New Roman" panose="02020603050405020304" pitchFamily="18" charset="0"/>
                          <a:ea typeface="+mn-ea"/>
                          <a:cs typeface="Times New Roman" panose="02020603050405020304" pitchFamily="18" charset="0"/>
                        </a:rPr>
                        <a:t>iteratively</a:t>
                      </a:r>
                      <a:r>
                        <a:rPr lang="en-US" sz="1400" kern="1200" dirty="0">
                          <a:solidFill>
                            <a:schemeClr val="dk1"/>
                          </a:solidFill>
                          <a:latin typeface="Times New Roman" panose="02020603050405020304" pitchFamily="18" charset="0"/>
                          <a:ea typeface="+mn-ea"/>
                          <a:cs typeface="Times New Roman" panose="02020603050405020304" pitchFamily="18" charset="0"/>
                        </a:rPr>
                        <a:t> </a:t>
                      </a:r>
                      <a:r>
                        <a:rPr lang="en-US" sz="1400" b="1" kern="1200" dirty="0">
                          <a:solidFill>
                            <a:schemeClr val="dk1"/>
                          </a:solidFill>
                          <a:latin typeface="Times New Roman" panose="02020603050405020304" pitchFamily="18" charset="0"/>
                          <a:ea typeface="+mn-ea"/>
                          <a:cs typeface="Times New Roman" panose="02020603050405020304" pitchFamily="18" charset="0"/>
                        </a:rPr>
                        <a:t>updating</a:t>
                      </a:r>
                      <a:r>
                        <a:rPr lang="en-US" sz="1400" kern="1200" dirty="0">
                          <a:solidFill>
                            <a:schemeClr val="dk1"/>
                          </a:solidFill>
                          <a:latin typeface="Times New Roman" panose="02020603050405020304" pitchFamily="18" charset="0"/>
                          <a:ea typeface="+mn-ea"/>
                          <a:cs typeface="Times New Roman" panose="02020603050405020304" pitchFamily="18" charset="0"/>
                        </a:rPr>
                        <a:t> the solution.</a:t>
                      </a:r>
                    </a:p>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Imagine you are driving in a hilly city, and you want to reach a specific destination. It would start by </a:t>
                      </a:r>
                      <a:r>
                        <a:rPr lang="en-US" sz="1400" b="1" kern="1200" dirty="0">
                          <a:solidFill>
                            <a:schemeClr val="dk1"/>
                          </a:solidFill>
                          <a:latin typeface="Times New Roman" panose="02020603050405020304" pitchFamily="18" charset="0"/>
                          <a:ea typeface="+mn-ea"/>
                          <a:cs typeface="Times New Roman" panose="02020603050405020304" pitchFamily="18" charset="0"/>
                        </a:rPr>
                        <a:t>simplifying the problem.</a:t>
                      </a:r>
                    </a:p>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In this simplification process, you would approximate the hilly city as flat, neglecting the detailed topography. </a:t>
                      </a:r>
                    </a:p>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Following the simplified city's road network, you begin driving along this planned route. After a while, you stop and observe the actual city around you. At this point, you update your approximation based on your current location and the observed city landscape.</a:t>
                      </a:r>
                    </a:p>
                    <a:p>
                      <a:pPr algn="just"/>
                      <a:r>
                        <a:rPr lang="en-US" sz="1400" b="1" kern="1200" dirty="0">
                          <a:solidFill>
                            <a:schemeClr val="dk1"/>
                          </a:solidFill>
                          <a:latin typeface="Times New Roman" panose="02020603050405020304" pitchFamily="18" charset="0"/>
                          <a:ea typeface="+mn-ea"/>
                          <a:cs typeface="Times New Roman" panose="02020603050405020304" pitchFamily="18" charset="0"/>
                        </a:rPr>
                        <a:t>With the updated approximation</a:t>
                      </a:r>
                      <a:r>
                        <a:rPr lang="en-US" sz="1400" kern="1200" dirty="0">
                          <a:solidFill>
                            <a:schemeClr val="dk1"/>
                          </a:solidFill>
                          <a:latin typeface="Times New Roman" panose="02020603050405020304" pitchFamily="18" charset="0"/>
                          <a:ea typeface="+mn-ea"/>
                          <a:cs typeface="Times New Roman" panose="02020603050405020304" pitchFamily="18" charset="0"/>
                        </a:rPr>
                        <a:t>, you plan a new route that takes into account the actual hills and road conditions you see around you. You then continue driving along this new route, adhering to the updated approximation. Again, after some time, you stop, assess the city's terrain, and update your approximation once more.</a:t>
                      </a:r>
                    </a:p>
                    <a:p>
                      <a:pPr algn="just"/>
                      <a:r>
                        <a:rPr lang="en-US" sz="1400" kern="1200" dirty="0">
                          <a:solidFill>
                            <a:schemeClr val="dk1"/>
                          </a:solidFill>
                          <a:latin typeface="Times New Roman" panose="02020603050405020304" pitchFamily="18" charset="0"/>
                          <a:ea typeface="+mn-ea"/>
                          <a:cs typeface="Times New Roman" panose="02020603050405020304" pitchFamily="18" charset="0"/>
                        </a:rPr>
                        <a:t>You repeat this process of driving, stopping, observing, and updating your approximation until you finally reach your destination in the hilly city. </a:t>
                      </a:r>
                      <a:r>
                        <a:rPr lang="en-US" sz="1400" b="1" kern="1200" dirty="0">
                          <a:solidFill>
                            <a:schemeClr val="dk1"/>
                          </a:solidFill>
                          <a:latin typeface="Times New Roman" panose="02020603050405020304" pitchFamily="18" charset="0"/>
                          <a:ea typeface="+mn-ea"/>
                          <a:cs typeface="Times New Roman" panose="02020603050405020304" pitchFamily="18" charset="0"/>
                        </a:rPr>
                        <a:t>Each</a:t>
                      </a:r>
                      <a:r>
                        <a:rPr lang="en-US" sz="1400" kern="1200" dirty="0">
                          <a:solidFill>
                            <a:schemeClr val="dk1"/>
                          </a:solidFill>
                          <a:latin typeface="Times New Roman" panose="02020603050405020304" pitchFamily="18" charset="0"/>
                          <a:ea typeface="+mn-ea"/>
                          <a:cs typeface="Times New Roman" panose="02020603050405020304" pitchFamily="18" charset="0"/>
                        </a:rPr>
                        <a:t> </a:t>
                      </a:r>
                      <a:r>
                        <a:rPr lang="en-US" sz="1400" b="1" kern="1200" dirty="0">
                          <a:solidFill>
                            <a:schemeClr val="dk1"/>
                          </a:solidFill>
                          <a:latin typeface="Times New Roman" panose="02020603050405020304" pitchFamily="18" charset="0"/>
                          <a:ea typeface="+mn-ea"/>
                          <a:cs typeface="Times New Roman" panose="02020603050405020304" pitchFamily="18" charset="0"/>
                        </a:rPr>
                        <a:t>iteration</a:t>
                      </a:r>
                      <a:r>
                        <a:rPr lang="en-US" sz="1400" kern="1200" dirty="0">
                          <a:solidFill>
                            <a:schemeClr val="dk1"/>
                          </a:solidFill>
                          <a:latin typeface="Times New Roman" panose="02020603050405020304" pitchFamily="18" charset="0"/>
                          <a:ea typeface="+mn-ea"/>
                          <a:cs typeface="Times New Roman" panose="02020603050405020304" pitchFamily="18" charset="0"/>
                        </a:rPr>
                        <a:t> allows you to refine your understanding of the city's topography and adjust your route accordingly, making the necessary adaptations to navigate the challenging terrain.</a:t>
                      </a:r>
                    </a:p>
                    <a:p>
                      <a:pPr algn="just"/>
                      <a:r>
                        <a:rPr lang="en-US" sz="1400" b="1" kern="1200" dirty="0">
                          <a:solidFill>
                            <a:schemeClr val="dk1"/>
                          </a:solidFill>
                          <a:latin typeface="Times New Roman" panose="02020603050405020304" pitchFamily="18" charset="0"/>
                          <a:ea typeface="+mn-ea"/>
                          <a:cs typeface="Times New Roman" panose="02020603050405020304" pitchFamily="18" charset="0"/>
                        </a:rPr>
                        <a:t>This iterative approach, where you progressively refine your approximation and adjust your solution based on real-time observations, is similar to the way optimization algorithms work. </a:t>
                      </a:r>
                    </a:p>
                    <a:p>
                      <a:pPr algn="just"/>
                      <a:endParaRPr lang="en-US" sz="1400" kern="1200" dirty="0">
                        <a:solidFill>
                          <a:schemeClr val="dk1"/>
                        </a:solidFill>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1886557297"/>
                  </a:ext>
                </a:extLst>
              </a:tr>
            </a:tbl>
          </a:graphicData>
        </a:graphic>
      </p:graphicFrame>
    </p:spTree>
    <p:extLst>
      <p:ext uri="{BB962C8B-B14F-4D97-AF65-F5344CB8AC3E}">
        <p14:creationId xmlns:p14="http://schemas.microsoft.com/office/powerpoint/2010/main" val="95402813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C73A93B-52D1-785A-07D1-0A6D25FAF265}"/>
              </a:ext>
            </a:extLst>
          </p:cNvPr>
          <p:cNvGrpSpPr/>
          <p:nvPr/>
        </p:nvGrpSpPr>
        <p:grpSpPr>
          <a:xfrm>
            <a:off x="10669734" y="179610"/>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D5E3D438-E95F-094D-C49A-BAFAEDDB336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32675D8-1A03-2E41-CCE6-A00D9603B2AF}"/>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22</a:t>
              </a:r>
            </a:p>
          </p:txBody>
        </p:sp>
      </p:grpSp>
      <p:pic>
        <p:nvPicPr>
          <p:cNvPr id="8" name="Picture 7">
            <a:extLst>
              <a:ext uri="{FF2B5EF4-FFF2-40B4-BE49-F238E27FC236}">
                <a16:creationId xmlns:a16="http://schemas.microsoft.com/office/drawing/2014/main" id="{A4D6DD51-A965-99FE-F7E4-21343F08D273}"/>
              </a:ext>
            </a:extLst>
          </p:cNvPr>
          <p:cNvPicPr>
            <a:picLocks noChangeAspect="1"/>
          </p:cNvPicPr>
          <p:nvPr/>
        </p:nvPicPr>
        <p:blipFill>
          <a:blip r:embed="rId4"/>
          <a:stretch>
            <a:fillRect/>
          </a:stretch>
        </p:blipFill>
        <p:spPr>
          <a:xfrm>
            <a:off x="610743" y="399181"/>
            <a:ext cx="9790557" cy="1935007"/>
          </a:xfrm>
          <a:prstGeom prst="rect">
            <a:avLst/>
          </a:prstGeom>
        </p:spPr>
      </p:pic>
      <p:sp>
        <p:nvSpPr>
          <p:cNvPr id="10" name="TextBox 9">
            <a:extLst>
              <a:ext uri="{FF2B5EF4-FFF2-40B4-BE49-F238E27FC236}">
                <a16:creationId xmlns:a16="http://schemas.microsoft.com/office/drawing/2014/main" id="{26E41871-728D-6711-3FFD-99C6A2662346}"/>
              </a:ext>
            </a:extLst>
          </p:cNvPr>
          <p:cNvSpPr txBox="1"/>
          <p:nvPr/>
        </p:nvSpPr>
        <p:spPr>
          <a:xfrm>
            <a:off x="514350" y="2334188"/>
            <a:ext cx="11197318" cy="3416320"/>
          </a:xfrm>
          <a:prstGeom prst="rect">
            <a:avLst/>
          </a:prstGeom>
          <a:noFill/>
        </p:spPr>
        <p:txBody>
          <a:bodyPr wrap="square">
            <a:spAutoFit/>
          </a:bodyPr>
          <a:lstStyle/>
          <a:p>
            <a:pPr algn="just"/>
            <a:r>
              <a:rPr lang="en-US" b="1" dirty="0">
                <a:latin typeface="Times New Roman" panose="02020603050405020304" pitchFamily="18" charset="0"/>
                <a:cs typeface="Times New Roman" panose="02020603050405020304" pitchFamily="18" charset="0"/>
              </a:rPr>
              <a:t>	Finite Differences: </a:t>
            </a:r>
            <a:r>
              <a:rPr lang="en-US" dirty="0">
                <a:latin typeface="Times New Roman" panose="02020603050405020304" pitchFamily="18" charset="0"/>
                <a:cs typeface="Times New Roman" panose="02020603050405020304" pitchFamily="18" charset="0"/>
              </a:rPr>
              <a:t>This is a simple and straightforward method, but it's often </a:t>
            </a:r>
            <a:r>
              <a:rPr lang="en-US" b="1" dirty="0">
                <a:latin typeface="Times New Roman" panose="02020603050405020304" pitchFamily="18" charset="0"/>
                <a:cs typeface="Times New Roman" panose="02020603050405020304" pitchFamily="18" charset="0"/>
              </a:rPr>
              <a:t>imprecise</a:t>
            </a:r>
            <a:r>
              <a:rPr lang="en-US" dirty="0">
                <a:latin typeface="Times New Roman" panose="02020603050405020304" pitchFamily="18" charset="0"/>
                <a:cs typeface="Times New Roman" panose="02020603050405020304" pitchFamily="18" charset="0"/>
              </a:rPr>
              <a:t>. Here's a metaphor: imagine you're trying to measure the steepness of a hill. You could take one step up the hill, see </a:t>
            </a:r>
            <a:r>
              <a:rPr lang="en-US" b="1" dirty="0">
                <a:latin typeface="Times New Roman" panose="02020603050405020304" pitchFamily="18" charset="0"/>
                <a:cs typeface="Times New Roman" panose="02020603050405020304" pitchFamily="18" charset="0"/>
              </a:rPr>
              <a:t>how much higher you are, and use that to estimate the slope</a:t>
            </a:r>
            <a:r>
              <a:rPr lang="en-US" dirty="0">
                <a:latin typeface="Times New Roman" panose="02020603050405020304" pitchFamily="18" charset="0"/>
                <a:cs typeface="Times New Roman" panose="02020603050405020304" pitchFamily="18" charset="0"/>
              </a:rPr>
              <a:t>. But this estimate could be quite off if the hill is bumpy or uneven. That's the problem with finite differences - </a:t>
            </a:r>
            <a:r>
              <a:rPr lang="en-US" b="1" dirty="0">
                <a:latin typeface="Times New Roman" panose="02020603050405020304" pitchFamily="18" charset="0"/>
                <a:cs typeface="Times New Roman" panose="02020603050405020304" pitchFamily="18" charset="0"/>
              </a:rPr>
              <a:t>it approximates the derivative by looking at how much the function changes with a small step</a:t>
            </a:r>
            <a:r>
              <a:rPr lang="en-US" dirty="0">
                <a:latin typeface="Times New Roman" panose="02020603050405020304" pitchFamily="18" charset="0"/>
                <a:cs typeface="Times New Roman" panose="02020603050405020304" pitchFamily="18" charset="0"/>
              </a:rPr>
              <a:t>, which might not be accurate if the function is complex or changes quickly.</a:t>
            </a:r>
          </a:p>
          <a:p>
            <a:pPr algn="just"/>
            <a:r>
              <a:rPr lang="en-US" b="1" dirty="0">
                <a:latin typeface="Times New Roman" panose="02020603050405020304" pitchFamily="18" charset="0"/>
                <a:cs typeface="Times New Roman" panose="02020603050405020304" pitchFamily="18" charset="0"/>
              </a:rPr>
              <a:t>	</a:t>
            </a:r>
          </a:p>
          <a:p>
            <a:pPr algn="just"/>
            <a:r>
              <a:rPr lang="en-US" b="1" dirty="0">
                <a:latin typeface="Times New Roman" panose="02020603050405020304" pitchFamily="18" charset="0"/>
                <a:cs typeface="Times New Roman" panose="02020603050405020304" pitchFamily="18" charset="0"/>
              </a:rPr>
              <a:t>	Automatic Differentiation: </a:t>
            </a:r>
            <a:r>
              <a:rPr lang="en-US" dirty="0">
                <a:latin typeface="Times New Roman" panose="02020603050405020304" pitchFamily="18" charset="0"/>
                <a:cs typeface="Times New Roman" panose="02020603050405020304" pitchFamily="18" charset="0"/>
              </a:rPr>
              <a:t>This more sophisticated method can compute </a:t>
            </a:r>
            <a:r>
              <a:rPr lang="en-US" b="1" dirty="0">
                <a:latin typeface="Times New Roman" panose="02020603050405020304" pitchFamily="18" charset="0"/>
                <a:cs typeface="Times New Roman" panose="02020603050405020304" pitchFamily="18" charset="0"/>
              </a:rPr>
              <a:t>exact derivatives</a:t>
            </a:r>
            <a:r>
              <a:rPr lang="en-US" dirty="0">
                <a:latin typeface="Times New Roman" panose="02020603050405020304" pitchFamily="18" charset="0"/>
                <a:cs typeface="Times New Roman" panose="02020603050405020304" pitchFamily="18" charset="0"/>
              </a:rPr>
              <a:t>, even for complex functions. Going back to our hill metaphor, it's as if you had a precise topographical map of the hill that tells you the exact steepness at every point. </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The mentioned </a:t>
            </a:r>
            <a:r>
              <a:rPr lang="en-US" b="1"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is a tool that's often used for automatic differentiation because it allows you to express your function and its dependencies in a symbolic form easily. </a:t>
            </a:r>
          </a:p>
        </p:txBody>
      </p:sp>
    </p:spTree>
    <p:extLst>
      <p:ext uri="{BB962C8B-B14F-4D97-AF65-F5344CB8AC3E}">
        <p14:creationId xmlns:p14="http://schemas.microsoft.com/office/powerpoint/2010/main" val="21642636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306AE60-26B5-81F2-EC4A-1BBA2728CB08}"/>
              </a:ext>
            </a:extLst>
          </p:cNvPr>
          <p:cNvGrpSpPr/>
          <p:nvPr/>
        </p:nvGrpSpPr>
        <p:grpSpPr>
          <a:xfrm>
            <a:off x="10366775" y="674910"/>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477A1165-8F93-2251-88E6-437A2379937B}"/>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97B4928-1631-C17E-4AE4-5E08FB36AEDE}"/>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23</a:t>
              </a:r>
            </a:p>
          </p:txBody>
        </p:sp>
      </p:grpSp>
      <p:sp>
        <p:nvSpPr>
          <p:cNvPr id="6" name="TextBox 5">
            <a:extLst>
              <a:ext uri="{FF2B5EF4-FFF2-40B4-BE49-F238E27FC236}">
                <a16:creationId xmlns:a16="http://schemas.microsoft.com/office/drawing/2014/main" id="{C6FB174C-AEC9-C4AE-C37B-3405A4F2A420}"/>
              </a:ext>
            </a:extLst>
          </p:cNvPr>
          <p:cNvSpPr txBox="1"/>
          <p:nvPr/>
        </p:nvSpPr>
        <p:spPr>
          <a:xfrm>
            <a:off x="1036863" y="985433"/>
            <a:ext cx="10625419" cy="4524315"/>
          </a:xfrm>
          <a:prstGeom prst="rect">
            <a:avLst/>
          </a:prstGeom>
          <a:noFill/>
        </p:spPr>
        <p:txBody>
          <a:bodyPr wrap="square">
            <a:spAutoFit/>
          </a:bodyPr>
          <a:lstStyle/>
          <a:p>
            <a:pPr algn="just"/>
            <a:r>
              <a:rPr lang="en-US" b="1"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is a symbolic framework for automatic differentiation and optimal control. </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Here are some key points about </a:t>
            </a:r>
            <a:r>
              <a:rPr lang="en-US" b="1"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Symbolic computation: </a:t>
            </a:r>
            <a:r>
              <a:rPr lang="en-US"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allows for the symbolic computation of mathematical expressions, which means you can compute the derivatives and integrals of functions symbolically rather than numerically. This can provide more accurate results and can be more efficient for complex expressions.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Automatic differentiation: </a:t>
            </a:r>
            <a:r>
              <a:rPr lang="en-US"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uses automatic differentiation to compute derivatives exactly, rather than numerical approximation methods. This can lead to more accurate results, especially for complex functions or large-scale problems.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Interfacing with other software: </a:t>
            </a:r>
            <a:r>
              <a:rPr lang="en-US"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can interface with other software for numerical computation, such as </a:t>
            </a:r>
            <a:r>
              <a:rPr lang="en-US" dirty="0" err="1">
                <a:latin typeface="Times New Roman" panose="02020603050405020304" pitchFamily="18" charset="0"/>
                <a:cs typeface="Times New Roman" panose="02020603050405020304" pitchFamily="18" charset="0"/>
              </a:rPr>
              <a:t>Ipopt</a:t>
            </a:r>
            <a:r>
              <a:rPr lang="en-US" dirty="0">
                <a:latin typeface="Times New Roman" panose="02020603050405020304" pitchFamily="18" charset="0"/>
                <a:cs typeface="Times New Roman" panose="02020603050405020304" pitchFamily="18" charset="0"/>
              </a:rPr>
              <a:t>, allowing you to use the best tools for each part of your problem.</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Open-source: </a:t>
            </a:r>
            <a:r>
              <a:rPr lang="en-US"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is open-source.</a:t>
            </a:r>
          </a:p>
        </p:txBody>
      </p:sp>
    </p:spTree>
    <p:extLst>
      <p:ext uri="{BB962C8B-B14F-4D97-AF65-F5344CB8AC3E}">
        <p14:creationId xmlns:p14="http://schemas.microsoft.com/office/powerpoint/2010/main" val="119803774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EB8E5BB6-155C-A5A1-6454-3BF2D9CCE44C}"/>
              </a:ext>
            </a:extLst>
          </p:cNvPr>
          <p:cNvGrpSpPr/>
          <p:nvPr/>
        </p:nvGrpSpPr>
        <p:grpSpPr>
          <a:xfrm>
            <a:off x="0" y="-148854"/>
            <a:ext cx="12353863" cy="6835407"/>
            <a:chOff x="0" y="22596"/>
            <a:chExt cx="12353863" cy="6835407"/>
          </a:xfrm>
        </p:grpSpPr>
        <p:pic>
          <p:nvPicPr>
            <p:cNvPr id="5" name="图片 4">
              <a:extLst>
                <a:ext uri="{FF2B5EF4-FFF2-40B4-BE49-F238E27FC236}">
                  <a16:creationId xmlns:a16="http://schemas.microsoft.com/office/drawing/2014/main" id="{980911A5-283C-4FC2-8C64-E18F48DE4D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18100" y="60362"/>
              <a:ext cx="2735763" cy="2735763"/>
            </a:xfrm>
            <a:prstGeom prst="rect">
              <a:avLst/>
            </a:prstGeom>
          </p:spPr>
        </p:pic>
        <p:pic>
          <p:nvPicPr>
            <p:cNvPr id="33" name="图片 32">
              <a:extLst>
                <a:ext uri="{FF2B5EF4-FFF2-40B4-BE49-F238E27FC236}">
                  <a16:creationId xmlns:a16="http://schemas.microsoft.com/office/drawing/2014/main" id="{588B58CC-3838-469D-A00B-0F4AC0DC2EFD}"/>
                </a:ext>
              </a:extLst>
            </p:cNvPr>
            <p:cNvPicPr>
              <a:picLocks noChangeAspect="1"/>
            </p:cNvPicPr>
            <p:nvPr/>
          </p:nvPicPr>
          <p:blipFill>
            <a:blip r:embed="rId4">
              <a:extLst>
                <a:ext uri="{28A0092B-C50C-407E-A947-70E740481C1C}">
                  <a14:useLocalDpi xmlns:a14="http://schemas.microsoft.com/office/drawing/2010/main" val="0"/>
                </a:ext>
              </a:extLst>
            </a:blip>
            <a:srcRect t="79569" r="11245"/>
            <a:stretch>
              <a:fillRect/>
            </a:stretch>
          </p:blipFill>
          <p:spPr>
            <a:xfrm rot="5400000">
              <a:off x="-2172220" y="2194816"/>
              <a:ext cx="6835407" cy="2490968"/>
            </a:xfrm>
            <a:prstGeom prst="rect">
              <a:avLst/>
            </a:prstGeom>
          </p:spPr>
        </p:pic>
        <p:sp>
          <p:nvSpPr>
            <p:cNvPr id="11" name="文本框 10">
              <a:extLst>
                <a:ext uri="{FF2B5EF4-FFF2-40B4-BE49-F238E27FC236}">
                  <a16:creationId xmlns:a16="http://schemas.microsoft.com/office/drawing/2014/main" id="{538449C9-C66D-45C3-BDF1-5E2F9D57B7DD}"/>
                </a:ext>
              </a:extLst>
            </p:cNvPr>
            <p:cNvSpPr txBox="1">
              <a:spLocks noChangeArrowheads="1"/>
            </p:cNvSpPr>
            <p:nvPr/>
          </p:nvSpPr>
          <p:spPr bwMode="auto">
            <a:xfrm>
              <a:off x="3040962" y="1284544"/>
              <a:ext cx="1808928" cy="4206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rm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hangingPunct="0">
                <a:buFontTx/>
                <a:buNone/>
              </a:pPr>
              <a:endParaRPr lang="en-US" altLang="zh-CN" sz="2133" b="1" kern="0" noProof="1">
                <a:solidFill>
                  <a:schemeClr val="tx1">
                    <a:lumMod val="85000"/>
                    <a:lumOff val="15000"/>
                  </a:schemeClr>
                </a:solidFill>
                <a:latin typeface="Source Han Sans SC"/>
                <a:ea typeface="Source Han Sans SC"/>
                <a:cs typeface="+mn-ea"/>
                <a:sym typeface="+mn-lt"/>
              </a:endParaRPr>
            </a:p>
          </p:txBody>
        </p:sp>
        <p:sp>
          <p:nvSpPr>
            <p:cNvPr id="13" name="文本框 7">
              <a:extLst>
                <a:ext uri="{FF2B5EF4-FFF2-40B4-BE49-F238E27FC236}">
                  <a16:creationId xmlns:a16="http://schemas.microsoft.com/office/drawing/2014/main" id="{F6D3DFFC-0FBE-455A-9085-120AE3D8F714}"/>
                </a:ext>
              </a:extLst>
            </p:cNvPr>
            <p:cNvSpPr txBox="1">
              <a:spLocks noChangeArrowheads="1"/>
            </p:cNvSpPr>
            <p:nvPr/>
          </p:nvSpPr>
          <p:spPr bwMode="auto">
            <a:xfrm>
              <a:off x="2880933" y="606350"/>
              <a:ext cx="417762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orm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hangingPunct="0">
                <a:buFontTx/>
                <a:buNone/>
              </a:pPr>
              <a:r>
                <a:rPr lang="en-US" altLang="zh-CN" sz="2133" b="1" kern="0" noProof="1">
                  <a:solidFill>
                    <a:srgbClr val="FF0000"/>
                  </a:solidFill>
                  <a:latin typeface="Times New Roman" panose="02020603050405020304" pitchFamily="18" charset="0"/>
                  <a:ea typeface="Source Han Sans SC"/>
                  <a:cs typeface="Times New Roman" panose="02020603050405020304" pitchFamily="18" charset="0"/>
                  <a:sym typeface="+mn-lt"/>
                </a:rPr>
                <a:t>General Insight to </a:t>
              </a:r>
              <a:r>
                <a:rPr lang="en-US" sz="2133" b="1" kern="0" dirty="0">
                  <a:solidFill>
                    <a:srgbClr val="FF0000"/>
                  </a:solidFill>
                  <a:latin typeface="Times New Roman" panose="02020603050405020304" pitchFamily="18" charset="0"/>
                  <a:ea typeface="Source Han Sans SC"/>
                  <a:cs typeface="Times New Roman" panose="02020603050405020304" pitchFamily="18" charset="0"/>
                </a:rPr>
                <a:t>Overuse Injuries</a:t>
              </a:r>
              <a:endParaRPr lang="en-US" altLang="zh-CN" sz="2133" b="1" kern="0" noProof="1">
                <a:solidFill>
                  <a:srgbClr val="FF0000"/>
                </a:solidFill>
                <a:latin typeface="Times New Roman" panose="02020603050405020304" pitchFamily="18" charset="0"/>
                <a:ea typeface="Source Han Sans SC"/>
                <a:cs typeface="Times New Roman" panose="02020603050405020304" pitchFamily="18" charset="0"/>
                <a:sym typeface="+mn-lt"/>
              </a:endParaRPr>
            </a:p>
          </p:txBody>
        </p:sp>
        <p:sp>
          <p:nvSpPr>
            <p:cNvPr id="23" name="等腰三角形 22">
              <a:extLst>
                <a:ext uri="{FF2B5EF4-FFF2-40B4-BE49-F238E27FC236}">
                  <a16:creationId xmlns:a16="http://schemas.microsoft.com/office/drawing/2014/main" id="{9F3781DA-A41F-446C-B932-85A8FBC4BE17}"/>
                </a:ext>
              </a:extLst>
            </p:cNvPr>
            <p:cNvSpPr/>
            <p:nvPr/>
          </p:nvSpPr>
          <p:spPr>
            <a:xfrm>
              <a:off x="2251354" y="1441984"/>
              <a:ext cx="506625" cy="441672"/>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24" name="等腰三角形 23">
              <a:extLst>
                <a:ext uri="{FF2B5EF4-FFF2-40B4-BE49-F238E27FC236}">
                  <a16:creationId xmlns:a16="http://schemas.microsoft.com/office/drawing/2014/main" id="{73E5D01A-E0DD-4C86-9CB1-E5EB5AC9E008}"/>
                </a:ext>
              </a:extLst>
            </p:cNvPr>
            <p:cNvSpPr/>
            <p:nvPr/>
          </p:nvSpPr>
          <p:spPr>
            <a:xfrm>
              <a:off x="2131607" y="1534476"/>
              <a:ext cx="536316" cy="441672"/>
            </a:xfrm>
            <a:prstGeom prst="triangle">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25" name="等腰三角形 24">
              <a:extLst>
                <a:ext uri="{FF2B5EF4-FFF2-40B4-BE49-F238E27FC236}">
                  <a16:creationId xmlns:a16="http://schemas.microsoft.com/office/drawing/2014/main" id="{76922FC6-E369-42E1-860F-D47F70031711}"/>
                </a:ext>
              </a:extLst>
            </p:cNvPr>
            <p:cNvSpPr/>
            <p:nvPr/>
          </p:nvSpPr>
          <p:spPr>
            <a:xfrm>
              <a:off x="2239677" y="2448408"/>
              <a:ext cx="506625" cy="441672"/>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26" name="等腰三角形 25">
              <a:extLst>
                <a:ext uri="{FF2B5EF4-FFF2-40B4-BE49-F238E27FC236}">
                  <a16:creationId xmlns:a16="http://schemas.microsoft.com/office/drawing/2014/main" id="{D03BCDD6-B26E-4287-BC20-39542C0E908D}"/>
                </a:ext>
              </a:extLst>
            </p:cNvPr>
            <p:cNvSpPr/>
            <p:nvPr/>
          </p:nvSpPr>
          <p:spPr>
            <a:xfrm>
              <a:off x="2145984" y="2532265"/>
              <a:ext cx="536316" cy="441672"/>
            </a:xfrm>
            <a:prstGeom prst="triangle">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27" name="等腰三角形 26">
              <a:extLst>
                <a:ext uri="{FF2B5EF4-FFF2-40B4-BE49-F238E27FC236}">
                  <a16:creationId xmlns:a16="http://schemas.microsoft.com/office/drawing/2014/main" id="{8547CBE9-F634-4352-9A99-22051FEA5762}"/>
                </a:ext>
              </a:extLst>
            </p:cNvPr>
            <p:cNvSpPr/>
            <p:nvPr/>
          </p:nvSpPr>
          <p:spPr>
            <a:xfrm>
              <a:off x="2239677" y="3618923"/>
              <a:ext cx="506625" cy="441672"/>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29" name="等腰三角形 28">
              <a:extLst>
                <a:ext uri="{FF2B5EF4-FFF2-40B4-BE49-F238E27FC236}">
                  <a16:creationId xmlns:a16="http://schemas.microsoft.com/office/drawing/2014/main" id="{E165CD7B-DC24-4DE6-AC03-7F6615B381DC}"/>
                </a:ext>
              </a:extLst>
            </p:cNvPr>
            <p:cNvSpPr/>
            <p:nvPr/>
          </p:nvSpPr>
          <p:spPr>
            <a:xfrm>
              <a:off x="2177615" y="3723062"/>
              <a:ext cx="536316" cy="441672"/>
            </a:xfrm>
            <a:prstGeom prst="triangle">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30" name="等腰三角形 29">
              <a:extLst>
                <a:ext uri="{FF2B5EF4-FFF2-40B4-BE49-F238E27FC236}">
                  <a16:creationId xmlns:a16="http://schemas.microsoft.com/office/drawing/2014/main" id="{77EE5AED-726D-4DEB-86D4-3F22B72295CE}"/>
                </a:ext>
              </a:extLst>
            </p:cNvPr>
            <p:cNvSpPr/>
            <p:nvPr/>
          </p:nvSpPr>
          <p:spPr>
            <a:xfrm>
              <a:off x="2251354" y="4662865"/>
              <a:ext cx="506625" cy="441672"/>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31" name="等腰三角形 30">
              <a:extLst>
                <a:ext uri="{FF2B5EF4-FFF2-40B4-BE49-F238E27FC236}">
                  <a16:creationId xmlns:a16="http://schemas.microsoft.com/office/drawing/2014/main" id="{5A98CFFA-8FED-4CC8-A998-0536DFFBA189}"/>
                </a:ext>
              </a:extLst>
            </p:cNvPr>
            <p:cNvSpPr/>
            <p:nvPr/>
          </p:nvSpPr>
          <p:spPr>
            <a:xfrm>
              <a:off x="2131607" y="4755357"/>
              <a:ext cx="536316" cy="441672"/>
            </a:xfrm>
            <a:prstGeom prst="triangle">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grpSp>
          <p:nvGrpSpPr>
            <p:cNvPr id="3" name="Group 2">
              <a:extLst>
                <a:ext uri="{FF2B5EF4-FFF2-40B4-BE49-F238E27FC236}">
                  <a16:creationId xmlns:a16="http://schemas.microsoft.com/office/drawing/2014/main" id="{B7F9201C-A86C-0906-BEA8-6AE76BD12D53}"/>
                </a:ext>
              </a:extLst>
            </p:cNvPr>
            <p:cNvGrpSpPr/>
            <p:nvPr/>
          </p:nvGrpSpPr>
          <p:grpSpPr>
            <a:xfrm>
              <a:off x="10730006" y="5221047"/>
              <a:ext cx="1157194" cy="1275600"/>
              <a:chOff x="10730006" y="5221047"/>
              <a:chExt cx="1157194" cy="1275600"/>
            </a:xfrm>
          </p:grpSpPr>
          <p:pic>
            <p:nvPicPr>
              <p:cNvPr id="3074" name="Picture 2" descr="Piano Clipart Toy Piano - Red Piano Clipart - 958x958 PNG Download - PNGkit">
                <a:extLst>
                  <a:ext uri="{FF2B5EF4-FFF2-40B4-BE49-F238E27FC236}">
                    <a16:creationId xmlns:a16="http://schemas.microsoft.com/office/drawing/2014/main" id="{7FFC5B0C-C21B-0F62-E149-70A01275BAD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830ECBE-EB6B-BC78-0840-1737333AA5C3}"/>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1</a:t>
                </a:r>
              </a:p>
            </p:txBody>
          </p:sp>
        </p:grpSp>
        <p:grpSp>
          <p:nvGrpSpPr>
            <p:cNvPr id="9" name="Group 8">
              <a:extLst>
                <a:ext uri="{FF2B5EF4-FFF2-40B4-BE49-F238E27FC236}">
                  <a16:creationId xmlns:a16="http://schemas.microsoft.com/office/drawing/2014/main" id="{02F7D782-5D3B-0BA0-4DE7-433F8EBD45DB}"/>
                </a:ext>
              </a:extLst>
            </p:cNvPr>
            <p:cNvGrpSpPr/>
            <p:nvPr/>
          </p:nvGrpSpPr>
          <p:grpSpPr>
            <a:xfrm>
              <a:off x="2856686" y="2878260"/>
              <a:ext cx="2548706" cy="1005840"/>
              <a:chOff x="2856686" y="2878260"/>
              <a:chExt cx="2548706" cy="1005840"/>
            </a:xfrm>
          </p:grpSpPr>
          <p:sp>
            <p:nvSpPr>
              <p:cNvPr id="4" name="Rectangle 3">
                <a:extLst>
                  <a:ext uri="{FF2B5EF4-FFF2-40B4-BE49-F238E27FC236}">
                    <a16:creationId xmlns:a16="http://schemas.microsoft.com/office/drawing/2014/main" id="{9C402404-2A25-3BA0-A0E6-70A47D438592}"/>
                  </a:ext>
                </a:extLst>
              </p:cNvPr>
              <p:cNvSpPr/>
              <p:nvPr/>
            </p:nvSpPr>
            <p:spPr>
              <a:xfrm>
                <a:off x="2856686" y="2878260"/>
                <a:ext cx="2069013" cy="10058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7" name="Straight Arrow Connector 6">
                <a:extLst>
                  <a:ext uri="{FF2B5EF4-FFF2-40B4-BE49-F238E27FC236}">
                    <a16:creationId xmlns:a16="http://schemas.microsoft.com/office/drawing/2014/main" id="{3B9CCD65-F97D-C891-AE56-4D0585E9DD85}"/>
                  </a:ext>
                </a:extLst>
              </p:cNvPr>
              <p:cNvCxnSpPr>
                <a:cxnSpLocks/>
              </p:cNvCxnSpPr>
              <p:nvPr/>
            </p:nvCxnSpPr>
            <p:spPr>
              <a:xfrm>
                <a:off x="4936160" y="3381180"/>
                <a:ext cx="469232" cy="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grpSp>
        <p:grpSp>
          <p:nvGrpSpPr>
            <p:cNvPr id="10" name="Group 9">
              <a:extLst>
                <a:ext uri="{FF2B5EF4-FFF2-40B4-BE49-F238E27FC236}">
                  <a16:creationId xmlns:a16="http://schemas.microsoft.com/office/drawing/2014/main" id="{671EA1FB-2206-B95E-722E-F447FC9CF8CD}"/>
                </a:ext>
              </a:extLst>
            </p:cNvPr>
            <p:cNvGrpSpPr/>
            <p:nvPr/>
          </p:nvGrpSpPr>
          <p:grpSpPr>
            <a:xfrm>
              <a:off x="5415853" y="2868114"/>
              <a:ext cx="2726146" cy="1005840"/>
              <a:chOff x="2996584" y="2868114"/>
              <a:chExt cx="2726146" cy="1005840"/>
            </a:xfrm>
          </p:grpSpPr>
          <p:sp>
            <p:nvSpPr>
              <p:cNvPr id="14" name="Rectangle 13">
                <a:extLst>
                  <a:ext uri="{FF2B5EF4-FFF2-40B4-BE49-F238E27FC236}">
                    <a16:creationId xmlns:a16="http://schemas.microsoft.com/office/drawing/2014/main" id="{24E72D5D-7F4A-A288-02DA-A6603BC1F106}"/>
                  </a:ext>
                </a:extLst>
              </p:cNvPr>
              <p:cNvSpPr/>
              <p:nvPr/>
            </p:nvSpPr>
            <p:spPr>
              <a:xfrm>
                <a:off x="2996584" y="2868114"/>
                <a:ext cx="2069013" cy="10058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cxnSp>
            <p:nvCxnSpPr>
              <p:cNvPr id="16" name="Straight Arrow Connector 15">
                <a:extLst>
                  <a:ext uri="{FF2B5EF4-FFF2-40B4-BE49-F238E27FC236}">
                    <a16:creationId xmlns:a16="http://schemas.microsoft.com/office/drawing/2014/main" id="{D062A83A-EA90-A90E-62D8-2D140C9DED63}"/>
                  </a:ext>
                </a:extLst>
              </p:cNvPr>
              <p:cNvCxnSpPr>
                <a:stCxn id="14" idx="3"/>
              </p:cNvCxnSpPr>
              <p:nvPr/>
            </p:nvCxnSpPr>
            <p:spPr>
              <a:xfrm>
                <a:off x="5065597" y="3371034"/>
                <a:ext cx="657133" cy="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grpSp>
        <p:sp>
          <p:nvSpPr>
            <p:cNvPr id="28" name="Rectangle 27">
              <a:extLst>
                <a:ext uri="{FF2B5EF4-FFF2-40B4-BE49-F238E27FC236}">
                  <a16:creationId xmlns:a16="http://schemas.microsoft.com/office/drawing/2014/main" id="{E29F292D-B249-2A6A-DE44-8ABAF7DBE360}"/>
                </a:ext>
              </a:extLst>
            </p:cNvPr>
            <p:cNvSpPr/>
            <p:nvPr/>
          </p:nvSpPr>
          <p:spPr>
            <a:xfrm>
              <a:off x="8141999" y="2829694"/>
              <a:ext cx="1554480" cy="100584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AA6F021B-D656-9986-EDF0-45585B4D8422}"/>
              </a:ext>
            </a:extLst>
          </p:cNvPr>
          <p:cNvGrpSpPr/>
          <p:nvPr/>
        </p:nvGrpSpPr>
        <p:grpSpPr>
          <a:xfrm>
            <a:off x="2811472" y="2736141"/>
            <a:ext cx="4734496" cy="833593"/>
            <a:chOff x="2811472" y="2736141"/>
            <a:chExt cx="4734496" cy="833593"/>
          </a:xfrm>
        </p:grpSpPr>
        <p:sp>
          <p:nvSpPr>
            <p:cNvPr id="35" name="TextBox 34">
              <a:extLst>
                <a:ext uri="{FF2B5EF4-FFF2-40B4-BE49-F238E27FC236}">
                  <a16:creationId xmlns:a16="http://schemas.microsoft.com/office/drawing/2014/main" id="{EC2174F6-4424-47A6-7CE9-22DE4491DA94}"/>
                </a:ext>
              </a:extLst>
            </p:cNvPr>
            <p:cNvSpPr txBox="1"/>
            <p:nvPr/>
          </p:nvSpPr>
          <p:spPr>
            <a:xfrm>
              <a:off x="2994308" y="3191948"/>
              <a:ext cx="1813362"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Daily Practice</a:t>
              </a:r>
            </a:p>
          </p:txBody>
        </p:sp>
        <p:cxnSp>
          <p:nvCxnSpPr>
            <p:cNvPr id="37" name="Straight Connector 36">
              <a:extLst>
                <a:ext uri="{FF2B5EF4-FFF2-40B4-BE49-F238E27FC236}">
                  <a16:creationId xmlns:a16="http://schemas.microsoft.com/office/drawing/2014/main" id="{E3F737CC-E1B8-DBDA-9D02-2E4E5E270844}"/>
                </a:ext>
              </a:extLst>
            </p:cNvPr>
            <p:cNvCxnSpPr/>
            <p:nvPr/>
          </p:nvCxnSpPr>
          <p:spPr>
            <a:xfrm>
              <a:off x="3076465" y="3081553"/>
              <a:ext cx="1564673" cy="0"/>
            </a:xfrm>
            <a:prstGeom prst="line">
              <a:avLst/>
            </a:prstGeom>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F9FED205-C133-0A57-B28E-760E949EB435}"/>
                </a:ext>
              </a:extLst>
            </p:cNvPr>
            <p:cNvSpPr txBox="1"/>
            <p:nvPr/>
          </p:nvSpPr>
          <p:spPr>
            <a:xfrm>
              <a:off x="2811472" y="2736141"/>
              <a:ext cx="2264101"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P</a:t>
              </a:r>
              <a:r>
                <a:rPr lang="en-US" dirty="0">
                  <a:latin typeface="Times New Roman" panose="02020603050405020304" pitchFamily="18" charset="0"/>
                  <a:cs typeface="Times New Roman" panose="02020603050405020304" pitchFamily="18" charset="0"/>
                </a:rPr>
                <a:t>rofessional </a:t>
              </a:r>
              <a:r>
                <a:rPr lang="en-US" b="1" dirty="0">
                  <a:latin typeface="Times New Roman" panose="02020603050405020304" pitchFamily="18" charset="0"/>
                  <a:cs typeface="Times New Roman" panose="02020603050405020304" pitchFamily="18" charset="0"/>
                </a:rPr>
                <a:t>P</a:t>
              </a:r>
              <a:r>
                <a:rPr lang="en-US" dirty="0">
                  <a:latin typeface="Times New Roman" panose="02020603050405020304" pitchFamily="18" charset="0"/>
                  <a:cs typeface="Times New Roman" panose="02020603050405020304" pitchFamily="18" charset="0"/>
                </a:rPr>
                <a:t>ianists</a:t>
              </a:r>
              <a:endParaRPr lang="en-US" dirty="0"/>
            </a:p>
          </p:txBody>
        </p:sp>
        <p:sp>
          <p:nvSpPr>
            <p:cNvPr id="42" name="TextBox 41">
              <a:extLst>
                <a:ext uri="{FF2B5EF4-FFF2-40B4-BE49-F238E27FC236}">
                  <a16:creationId xmlns:a16="http://schemas.microsoft.com/office/drawing/2014/main" id="{8652A668-300C-B8C3-D43A-09AA5DDEB671}"/>
                </a:ext>
              </a:extLst>
            </p:cNvPr>
            <p:cNvSpPr txBox="1"/>
            <p:nvPr/>
          </p:nvSpPr>
          <p:spPr>
            <a:xfrm>
              <a:off x="5859121" y="3197718"/>
              <a:ext cx="1150774" cy="372016"/>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R</a:t>
              </a:r>
              <a:r>
                <a:rPr lang="en-US" dirty="0">
                  <a:latin typeface="Times New Roman" panose="02020603050405020304" pitchFamily="18" charset="0"/>
                  <a:cs typeface="Times New Roman" panose="02020603050405020304" pitchFamily="18" charset="0"/>
                </a:rPr>
                <a:t>epetition</a:t>
              </a:r>
            </a:p>
          </p:txBody>
        </p:sp>
        <p:cxnSp>
          <p:nvCxnSpPr>
            <p:cNvPr id="45" name="Straight Connector 44">
              <a:extLst>
                <a:ext uri="{FF2B5EF4-FFF2-40B4-BE49-F238E27FC236}">
                  <a16:creationId xmlns:a16="http://schemas.microsoft.com/office/drawing/2014/main" id="{5FA15FF7-7776-326A-715A-6E5E6327FAF0}"/>
                </a:ext>
              </a:extLst>
            </p:cNvPr>
            <p:cNvCxnSpPr>
              <a:cxnSpLocks/>
            </p:cNvCxnSpPr>
            <p:nvPr/>
          </p:nvCxnSpPr>
          <p:spPr>
            <a:xfrm>
              <a:off x="5472412" y="3117804"/>
              <a:ext cx="1880921" cy="0"/>
            </a:xfrm>
            <a:prstGeom prst="line">
              <a:avLst/>
            </a:prstGeom>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EFA2A681-E18C-60B5-808E-109127E049F8}"/>
                </a:ext>
              </a:extLst>
            </p:cNvPr>
            <p:cNvSpPr txBox="1"/>
            <p:nvPr/>
          </p:nvSpPr>
          <p:spPr>
            <a:xfrm>
              <a:off x="5393318" y="2808966"/>
              <a:ext cx="2152650" cy="369324"/>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S</a:t>
              </a:r>
              <a:r>
                <a:rPr lang="en-US" dirty="0">
                  <a:latin typeface="Times New Roman" panose="02020603050405020304" pitchFamily="18" charset="0"/>
                  <a:cs typeface="Times New Roman" panose="02020603050405020304" pitchFamily="18" charset="0"/>
                </a:rPr>
                <a:t>kill-based </a:t>
              </a:r>
              <a:r>
                <a:rPr lang="en-US" b="1" dirty="0">
                  <a:latin typeface="Times New Roman" panose="02020603050405020304" pitchFamily="18" charset="0"/>
                  <a:cs typeface="Times New Roman" panose="02020603050405020304" pitchFamily="18" charset="0"/>
                </a:rPr>
                <a:t>T</a:t>
              </a:r>
              <a:r>
                <a:rPr lang="en-US" dirty="0">
                  <a:latin typeface="Times New Roman" panose="02020603050405020304" pitchFamily="18" charset="0"/>
                  <a:cs typeface="Times New Roman" panose="02020603050405020304" pitchFamily="18" charset="0"/>
                </a:rPr>
                <a:t>raining</a:t>
              </a:r>
            </a:p>
          </p:txBody>
        </p:sp>
      </p:grpSp>
      <p:sp>
        <p:nvSpPr>
          <p:cNvPr id="53" name="TextBox 52">
            <a:extLst>
              <a:ext uri="{FF2B5EF4-FFF2-40B4-BE49-F238E27FC236}">
                <a16:creationId xmlns:a16="http://schemas.microsoft.com/office/drawing/2014/main" id="{31F8BA83-709E-D078-93C6-426412413227}"/>
              </a:ext>
            </a:extLst>
          </p:cNvPr>
          <p:cNvSpPr txBox="1"/>
          <p:nvPr/>
        </p:nvSpPr>
        <p:spPr>
          <a:xfrm>
            <a:off x="2712197" y="898902"/>
            <a:ext cx="8314391" cy="1815882"/>
          </a:xfrm>
          <a:prstGeom prst="rect">
            <a:avLst/>
          </a:prstGeom>
          <a:noFill/>
        </p:spPr>
        <p:txBody>
          <a:bodyPr wrap="square">
            <a:spAutoFit/>
          </a:bodyPr>
          <a:lstStyle/>
          <a:p>
            <a:r>
              <a:rPr lang="en-US" sz="1400" dirty="0">
                <a:latin typeface="Times New Roman" panose="02020603050405020304" pitchFamily="18" charset="0"/>
                <a:cs typeface="Times New Roman" panose="02020603050405020304" pitchFamily="18" charset="0"/>
              </a:rPr>
              <a:t>Repetitive movements can be observed in various fields at the level of the upper limbs and the trunk:</a:t>
            </a:r>
          </a:p>
          <a:p>
            <a:r>
              <a:rPr lang="en-US" sz="1400" dirty="0">
                <a:latin typeface="Times New Roman" panose="02020603050405020304" pitchFamily="18" charset="0"/>
                <a:cs typeface="Times New Roman" panose="02020603050405020304" pitchFamily="18" charset="0"/>
              </a:rPr>
              <a:t> </a:t>
            </a:r>
          </a:p>
          <a:p>
            <a:pPr lvl="2"/>
            <a:r>
              <a:rPr lang="en-US" sz="1400" b="1" dirty="0">
                <a:solidFill>
                  <a:srgbClr val="FF0000"/>
                </a:solidFill>
                <a:latin typeface="Times New Roman" panose="02020603050405020304" pitchFamily="18" charset="0"/>
                <a:cs typeface="Times New Roman" panose="02020603050405020304" pitchFamily="18" charset="0"/>
              </a:rPr>
              <a:t>1. Musicians: Pianists, guitarists, violinists</a:t>
            </a:r>
          </a:p>
          <a:p>
            <a:pPr lvl="2"/>
            <a:r>
              <a:rPr lang="en-US" sz="1400" b="1" dirty="0">
                <a:solidFill>
                  <a:srgbClr val="FF0000"/>
                </a:solidFill>
                <a:latin typeface="Times New Roman" panose="02020603050405020304" pitchFamily="18" charset="0"/>
                <a:cs typeface="Times New Roman" panose="02020603050405020304" pitchFamily="18" charset="0"/>
              </a:rPr>
              <a:t>2. Athletes such as running, swimming, or throwing. </a:t>
            </a:r>
          </a:p>
          <a:p>
            <a:pPr lvl="2"/>
            <a:r>
              <a:rPr lang="en-US" sz="1400" b="1" dirty="0">
                <a:solidFill>
                  <a:srgbClr val="FF0000"/>
                </a:solidFill>
                <a:latin typeface="Times New Roman" panose="02020603050405020304" pitchFamily="18" charset="0"/>
                <a:cs typeface="Times New Roman" panose="02020603050405020304" pitchFamily="18" charset="0"/>
              </a:rPr>
              <a:t>3. Factory workers in assembly lines or packaging goods. </a:t>
            </a:r>
          </a:p>
          <a:p>
            <a:pPr lvl="2"/>
            <a:r>
              <a:rPr lang="en-US" sz="1400" b="1" dirty="0">
                <a:solidFill>
                  <a:srgbClr val="FF0000"/>
                </a:solidFill>
                <a:latin typeface="Times New Roman" panose="02020603050405020304" pitchFamily="18" charset="0"/>
                <a:cs typeface="Times New Roman" panose="02020603050405020304" pitchFamily="18" charset="0"/>
              </a:rPr>
              <a:t>4. Office workers: Typists</a:t>
            </a:r>
          </a:p>
          <a:p>
            <a:pPr lvl="2"/>
            <a:r>
              <a:rPr lang="en-US" sz="1400" b="1" dirty="0">
                <a:solidFill>
                  <a:srgbClr val="FF0000"/>
                </a:solidFill>
                <a:latin typeface="Times New Roman" panose="02020603050405020304" pitchFamily="18" charset="0"/>
                <a:cs typeface="Times New Roman" panose="02020603050405020304" pitchFamily="18" charset="0"/>
              </a:rPr>
              <a:t>5. Artists and Craftsmen: Painting, Sculpting, or Pottery</a:t>
            </a:r>
          </a:p>
          <a:p>
            <a:pPr algn="ctr"/>
            <a:endParaRPr lang="en-US" sz="1400" b="1" dirty="0">
              <a:solidFill>
                <a:srgbClr val="FF0000"/>
              </a:solidFill>
              <a:latin typeface="Times New Roman" panose="02020603050405020304" pitchFamily="18" charset="0"/>
              <a:cs typeface="Times New Roman" panose="02020603050405020304" pitchFamily="18" charset="0"/>
            </a:endParaRPr>
          </a:p>
        </p:txBody>
      </p:sp>
      <p:grpSp>
        <p:nvGrpSpPr>
          <p:cNvPr id="61" name="Group 60">
            <a:extLst>
              <a:ext uri="{FF2B5EF4-FFF2-40B4-BE49-F238E27FC236}">
                <a16:creationId xmlns:a16="http://schemas.microsoft.com/office/drawing/2014/main" id="{271A6678-B7C1-65C1-97CE-981FCD6B7D59}"/>
              </a:ext>
            </a:extLst>
          </p:cNvPr>
          <p:cNvGrpSpPr/>
          <p:nvPr/>
        </p:nvGrpSpPr>
        <p:grpSpPr>
          <a:xfrm>
            <a:off x="2832215" y="3833766"/>
            <a:ext cx="5206885" cy="1048076"/>
            <a:chOff x="2880934" y="2448721"/>
            <a:chExt cx="6430132" cy="1048076"/>
          </a:xfrm>
        </p:grpSpPr>
        <p:grpSp>
          <p:nvGrpSpPr>
            <p:cNvPr id="57" name="Group 56">
              <a:extLst>
                <a:ext uri="{FF2B5EF4-FFF2-40B4-BE49-F238E27FC236}">
                  <a16:creationId xmlns:a16="http://schemas.microsoft.com/office/drawing/2014/main" id="{802058AD-BB03-D58F-3C32-5BAB9E250860}"/>
                </a:ext>
              </a:extLst>
            </p:cNvPr>
            <p:cNvGrpSpPr/>
            <p:nvPr/>
          </p:nvGrpSpPr>
          <p:grpSpPr>
            <a:xfrm>
              <a:off x="2880934" y="2448721"/>
              <a:ext cx="6430132" cy="1048076"/>
              <a:chOff x="2866887" y="2276958"/>
              <a:chExt cx="6430132" cy="1048076"/>
            </a:xfrm>
          </p:grpSpPr>
          <p:sp>
            <p:nvSpPr>
              <p:cNvPr id="49" name="Rectangle: Rounded Corners 48">
                <a:extLst>
                  <a:ext uri="{FF2B5EF4-FFF2-40B4-BE49-F238E27FC236}">
                    <a16:creationId xmlns:a16="http://schemas.microsoft.com/office/drawing/2014/main" id="{B8390C03-5193-1CD5-EF94-B8C570A0EA62}"/>
                  </a:ext>
                </a:extLst>
              </p:cNvPr>
              <p:cNvSpPr/>
              <p:nvPr/>
            </p:nvSpPr>
            <p:spPr>
              <a:xfrm>
                <a:off x="2866887" y="2478580"/>
                <a:ext cx="6161555" cy="84645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1310D297-FEFE-D5EC-B879-AFEF0B9AEDBE}"/>
                  </a:ext>
                </a:extLst>
              </p:cNvPr>
              <p:cNvSpPr txBox="1"/>
              <p:nvPr/>
            </p:nvSpPr>
            <p:spPr>
              <a:xfrm>
                <a:off x="3020279" y="2730728"/>
                <a:ext cx="6276740" cy="523220"/>
              </a:xfrm>
              <a:prstGeom prst="rect">
                <a:avLst/>
              </a:prstGeom>
              <a:noFill/>
            </p:spPr>
            <p:txBody>
              <a:bodyPr wrap="square">
                <a:spAutoFit/>
              </a:bodyPr>
              <a:lstStyle/>
              <a:p>
                <a:r>
                  <a:rPr lang="en-US" sz="1400" dirty="0">
                    <a:latin typeface="Times New Roman" panose="02020603050405020304" pitchFamily="18" charset="0"/>
                    <a:cs typeface="Times New Roman" panose="02020603050405020304" pitchFamily="18" charset="0"/>
                  </a:rPr>
                  <a:t>Overuse emphasizes the </a:t>
                </a:r>
                <a:r>
                  <a:rPr lang="en-US" sz="1400" b="1" dirty="0">
                    <a:solidFill>
                      <a:srgbClr val="FF0000"/>
                    </a:solidFill>
                    <a:latin typeface="Times New Roman" panose="02020603050405020304" pitchFamily="18" charset="0"/>
                    <a:cs typeface="Times New Roman" panose="02020603050405020304" pitchFamily="18" charset="0"/>
                  </a:rPr>
                  <a:t>excessive quantity or intensity of use</a:t>
                </a:r>
                <a:r>
                  <a:rPr lang="en-US" sz="1400" dirty="0">
                    <a:latin typeface="Times New Roman" panose="02020603050405020304" pitchFamily="18" charset="0"/>
                    <a:cs typeface="Times New Roman" panose="02020603050405020304" pitchFamily="18" charset="0"/>
                  </a:rPr>
                  <a:t>.</a:t>
                </a:r>
              </a:p>
              <a:p>
                <a:r>
                  <a:rPr lang="en-US" sz="1400" dirty="0">
                    <a:latin typeface="Times New Roman" panose="02020603050405020304" pitchFamily="18" charset="0"/>
                    <a:cs typeface="Times New Roman" panose="02020603050405020304" pitchFamily="18" charset="0"/>
                  </a:rPr>
                  <a:t>Misuse focuses on </a:t>
                </a:r>
                <a:r>
                  <a:rPr lang="en-US" sz="1400" b="1" dirty="0">
                    <a:solidFill>
                      <a:srgbClr val="FF0000"/>
                    </a:solidFill>
                    <a:latin typeface="Times New Roman" panose="02020603050405020304" pitchFamily="18" charset="0"/>
                    <a:cs typeface="Times New Roman" panose="02020603050405020304" pitchFamily="18" charset="0"/>
                  </a:rPr>
                  <a:t>incorrect or improper </a:t>
                </a:r>
                <a:r>
                  <a:rPr lang="en-US" sz="1400" dirty="0">
                    <a:latin typeface="Times New Roman" panose="02020603050405020304" pitchFamily="18" charset="0"/>
                    <a:cs typeface="Times New Roman" panose="02020603050405020304" pitchFamily="18" charset="0"/>
                  </a:rPr>
                  <a:t>usage.</a:t>
                </a:r>
              </a:p>
            </p:txBody>
          </p:sp>
          <p:sp>
            <p:nvSpPr>
              <p:cNvPr id="56" name="Rectangle: Rounded Corners 55">
                <a:extLst>
                  <a:ext uri="{FF2B5EF4-FFF2-40B4-BE49-F238E27FC236}">
                    <a16:creationId xmlns:a16="http://schemas.microsoft.com/office/drawing/2014/main" id="{7C768FD2-DB4A-7531-FA10-BEEA1E54522A}"/>
                  </a:ext>
                </a:extLst>
              </p:cNvPr>
              <p:cNvSpPr/>
              <p:nvPr/>
            </p:nvSpPr>
            <p:spPr>
              <a:xfrm>
                <a:off x="3979173" y="2276958"/>
                <a:ext cx="3696558" cy="478220"/>
              </a:xfrm>
              <a:prstGeom prst="round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TextBox 42">
              <a:extLst>
                <a:ext uri="{FF2B5EF4-FFF2-40B4-BE49-F238E27FC236}">
                  <a16:creationId xmlns:a16="http://schemas.microsoft.com/office/drawing/2014/main" id="{FB0C004E-DF31-809B-8ED9-EFCA6734D48C}"/>
                </a:ext>
              </a:extLst>
            </p:cNvPr>
            <p:cNvSpPr txBox="1"/>
            <p:nvPr/>
          </p:nvSpPr>
          <p:spPr>
            <a:xfrm>
              <a:off x="4388870" y="2503165"/>
              <a:ext cx="2833102"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O</a:t>
              </a:r>
              <a:r>
                <a:rPr lang="en-US" dirty="0">
                  <a:latin typeface="Times New Roman" panose="02020603050405020304" pitchFamily="18" charset="0"/>
                  <a:cs typeface="Times New Roman" panose="02020603050405020304" pitchFamily="18" charset="0"/>
                </a:rPr>
                <a:t>veruse vs. </a:t>
              </a:r>
              <a:r>
                <a:rPr lang="en-US" b="1" dirty="0">
                  <a:latin typeface="Times New Roman" panose="02020603050405020304" pitchFamily="18" charset="0"/>
                  <a:cs typeface="Times New Roman" panose="02020603050405020304" pitchFamily="18" charset="0"/>
                </a:rPr>
                <a:t>M</a:t>
              </a:r>
              <a:r>
                <a:rPr lang="en-US" dirty="0">
                  <a:latin typeface="Times New Roman" panose="02020603050405020304" pitchFamily="18" charset="0"/>
                  <a:cs typeface="Times New Roman" panose="02020603050405020304" pitchFamily="18" charset="0"/>
                </a:rPr>
                <a:t>isuse</a:t>
              </a:r>
            </a:p>
          </p:txBody>
        </p:sp>
      </p:grpSp>
      <p:sp>
        <p:nvSpPr>
          <p:cNvPr id="60" name="TextBox 59">
            <a:extLst>
              <a:ext uri="{FF2B5EF4-FFF2-40B4-BE49-F238E27FC236}">
                <a16:creationId xmlns:a16="http://schemas.microsoft.com/office/drawing/2014/main" id="{F654EFCF-26D5-2C79-3D5E-49047936BEE6}"/>
              </a:ext>
            </a:extLst>
          </p:cNvPr>
          <p:cNvSpPr txBox="1"/>
          <p:nvPr/>
        </p:nvSpPr>
        <p:spPr>
          <a:xfrm>
            <a:off x="8141999" y="2704149"/>
            <a:ext cx="1579827" cy="923330"/>
          </a:xfrm>
          <a:prstGeom prst="rect">
            <a:avLst/>
          </a:prstGeom>
          <a:noFill/>
        </p:spPr>
        <p:txBody>
          <a:bodyPr wrap="square">
            <a:spAutoFit/>
          </a:bodyPr>
          <a:lstStyle/>
          <a:p>
            <a:pPr algn="ctr"/>
            <a:r>
              <a:rPr lang="en-US" dirty="0">
                <a:latin typeface="Times New Roman" panose="02020603050405020304" pitchFamily="18" charset="0"/>
                <a:cs typeface="Times New Roman" panose="02020603050405020304" pitchFamily="18" charset="0"/>
              </a:rPr>
              <a:t>Triggering the Possibility of Injury</a:t>
            </a:r>
          </a:p>
        </p:txBody>
      </p:sp>
      <p:sp>
        <p:nvSpPr>
          <p:cNvPr id="63" name="TextBox 62">
            <a:extLst>
              <a:ext uri="{FF2B5EF4-FFF2-40B4-BE49-F238E27FC236}">
                <a16:creationId xmlns:a16="http://schemas.microsoft.com/office/drawing/2014/main" id="{AC2E49E9-600D-BEC6-C01B-FFAB4A018FD7}"/>
              </a:ext>
            </a:extLst>
          </p:cNvPr>
          <p:cNvSpPr txBox="1"/>
          <p:nvPr/>
        </p:nvSpPr>
        <p:spPr>
          <a:xfrm>
            <a:off x="2909601" y="5225233"/>
            <a:ext cx="7947938" cy="646331"/>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Not everyone who participates in the above activities will necessarily experience problems. Repeated movements must be based on a </a:t>
            </a:r>
            <a:r>
              <a:rPr lang="en-US" b="1" dirty="0">
                <a:latin typeface="Times New Roman" panose="02020603050405020304" pitchFamily="18" charset="0"/>
                <a:cs typeface="Times New Roman" panose="02020603050405020304" pitchFamily="18" charset="0"/>
              </a:rPr>
              <a:t>correct understanding</a:t>
            </a:r>
            <a:r>
              <a:rPr lang="en-US" dirty="0">
                <a:latin typeface="Times New Roman" panose="02020603050405020304" pitchFamily="18" charset="0"/>
                <a:cs typeface="Times New Roman" panose="02020603050405020304" pitchFamily="18" charset="0"/>
              </a:rPr>
              <a:t>. </a:t>
            </a:r>
          </a:p>
        </p:txBody>
      </p:sp>
      <p:cxnSp>
        <p:nvCxnSpPr>
          <p:cNvPr id="3073" name="Straight Connector 3072">
            <a:extLst>
              <a:ext uri="{FF2B5EF4-FFF2-40B4-BE49-F238E27FC236}">
                <a16:creationId xmlns:a16="http://schemas.microsoft.com/office/drawing/2014/main" id="{DA8FEB4F-E4ED-90BD-07DC-13730FE2CD89}"/>
              </a:ext>
            </a:extLst>
          </p:cNvPr>
          <p:cNvCxnSpPr/>
          <p:nvPr/>
        </p:nvCxnSpPr>
        <p:spPr>
          <a:xfrm flipV="1">
            <a:off x="2928069" y="5103385"/>
            <a:ext cx="7676929" cy="0"/>
          </a:xfrm>
          <a:prstGeom prst="line">
            <a:avLst/>
          </a:prstGeom>
          <a:ln w="25400"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076" name="Connector: Elbow 3075">
            <a:extLst>
              <a:ext uri="{FF2B5EF4-FFF2-40B4-BE49-F238E27FC236}">
                <a16:creationId xmlns:a16="http://schemas.microsoft.com/office/drawing/2014/main" id="{3E0BA5D6-7E30-D039-A666-9ADA79F52E35}"/>
              </a:ext>
            </a:extLst>
          </p:cNvPr>
          <p:cNvCxnSpPr>
            <a:cxnSpLocks/>
          </p:cNvCxnSpPr>
          <p:nvPr/>
        </p:nvCxnSpPr>
        <p:spPr>
          <a:xfrm>
            <a:off x="3046931" y="5587466"/>
            <a:ext cx="769359" cy="509049"/>
          </a:xfrm>
          <a:prstGeom prst="bentConnector3">
            <a:avLst>
              <a:gd name="adj1" fmla="val -50551"/>
            </a:avLst>
          </a:prstGeom>
          <a:ln w="22225">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nvGrpSpPr>
          <p:cNvPr id="3084" name="Group 3083">
            <a:extLst>
              <a:ext uri="{FF2B5EF4-FFF2-40B4-BE49-F238E27FC236}">
                <a16:creationId xmlns:a16="http://schemas.microsoft.com/office/drawing/2014/main" id="{8E6C22E1-8CB0-B1DA-66C3-034870E05951}"/>
              </a:ext>
            </a:extLst>
          </p:cNvPr>
          <p:cNvGrpSpPr/>
          <p:nvPr/>
        </p:nvGrpSpPr>
        <p:grpSpPr>
          <a:xfrm>
            <a:off x="3831803" y="5975343"/>
            <a:ext cx="7253776" cy="550818"/>
            <a:chOff x="4450340" y="5841990"/>
            <a:chExt cx="6252114" cy="539033"/>
          </a:xfrm>
        </p:grpSpPr>
        <p:sp>
          <p:nvSpPr>
            <p:cNvPr id="3081" name="Rectangle: Rounded Corners 3080">
              <a:extLst>
                <a:ext uri="{FF2B5EF4-FFF2-40B4-BE49-F238E27FC236}">
                  <a16:creationId xmlns:a16="http://schemas.microsoft.com/office/drawing/2014/main" id="{5F68B377-CF9E-9983-743D-F5606B14A4C1}"/>
                </a:ext>
              </a:extLst>
            </p:cNvPr>
            <p:cNvSpPr/>
            <p:nvPr/>
          </p:nvSpPr>
          <p:spPr>
            <a:xfrm>
              <a:off x="4450340" y="5841990"/>
              <a:ext cx="5636701" cy="539033"/>
            </a:xfrm>
            <a:prstGeom prst="roundRect">
              <a:avLst/>
            </a:prstGeom>
            <a:ln w="25400" cap="flat" cmpd="sng" algn="ctr">
              <a:solidFill>
                <a:schemeClr val="tx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3083" name="TextBox 3082">
              <a:extLst>
                <a:ext uri="{FF2B5EF4-FFF2-40B4-BE49-F238E27FC236}">
                  <a16:creationId xmlns:a16="http://schemas.microsoft.com/office/drawing/2014/main" id="{8F56A950-CB04-736C-75BE-0388FB0C9367}"/>
                </a:ext>
              </a:extLst>
            </p:cNvPr>
            <p:cNvSpPr txBox="1"/>
            <p:nvPr/>
          </p:nvSpPr>
          <p:spPr>
            <a:xfrm>
              <a:off x="4490385" y="5926840"/>
              <a:ext cx="6212069" cy="369332"/>
            </a:xfrm>
            <a:prstGeom prst="rect">
              <a:avLst/>
            </a:prstGeom>
            <a:noFill/>
          </p:spPr>
          <p:txBody>
            <a:bodyPr wrap="square">
              <a:spAutoFit/>
            </a:bodyPr>
            <a:lstStyle/>
            <a:p>
              <a:r>
                <a:rPr lang="en-US" b="1" dirty="0">
                  <a:latin typeface="Times New Roman" panose="02020603050405020304" pitchFamily="18" charset="0"/>
                  <a:cs typeface="Times New Roman" panose="02020603050405020304" pitchFamily="18" charset="0"/>
                </a:rPr>
                <a:t> (Proper Training Techniques) </a:t>
              </a:r>
            </a:p>
          </p:txBody>
        </p:sp>
      </p:grpSp>
      <p:sp>
        <p:nvSpPr>
          <p:cNvPr id="8" name="TextBox 7">
            <a:extLst>
              <a:ext uri="{FF2B5EF4-FFF2-40B4-BE49-F238E27FC236}">
                <a16:creationId xmlns:a16="http://schemas.microsoft.com/office/drawing/2014/main" id="{248C3D97-DFAA-0F96-88E7-59FB130CC9AD}"/>
              </a:ext>
            </a:extLst>
          </p:cNvPr>
          <p:cNvSpPr txBox="1"/>
          <p:nvPr/>
        </p:nvSpPr>
        <p:spPr>
          <a:xfrm>
            <a:off x="8359483" y="3836693"/>
            <a:ext cx="2917441" cy="1169551"/>
          </a:xfrm>
          <a:prstGeom prst="rect">
            <a:avLst/>
          </a:prstGeom>
          <a:noFill/>
        </p:spPr>
        <p:txBody>
          <a:bodyPr wrap="square">
            <a:spAutoFit/>
          </a:bodyPr>
          <a:lstStyle/>
          <a:p>
            <a:pPr algn="just"/>
            <a:r>
              <a:rPr lang="en-US" sz="1400" dirty="0">
                <a:latin typeface="Times New Roman" panose="02020603050405020304" pitchFamily="18" charset="0"/>
                <a:cs typeface="Times New Roman" panose="02020603050405020304" pitchFamily="18" charset="0"/>
              </a:rPr>
              <a:t>Numerous terms have been used to describe musicians’ </a:t>
            </a:r>
            <a:r>
              <a:rPr lang="en-US" sz="1400" b="1" dirty="0">
                <a:latin typeface="Times New Roman" panose="02020603050405020304" pitchFamily="18" charset="0"/>
                <a:cs typeface="Times New Roman" panose="02020603050405020304" pitchFamily="18" charset="0"/>
              </a:rPr>
              <a:t>musculoskeletal disorders</a:t>
            </a:r>
            <a:r>
              <a:rPr lang="en-US" sz="1400" dirty="0">
                <a:latin typeface="Times New Roman" panose="02020603050405020304" pitchFamily="18" charset="0"/>
                <a:cs typeface="Times New Roman" panose="02020603050405020304" pitchFamily="18" charset="0"/>
              </a:rPr>
              <a:t>, including ‘</a:t>
            </a:r>
            <a:r>
              <a:rPr lang="en-US" sz="1400" b="1" dirty="0">
                <a:latin typeface="Times New Roman" panose="02020603050405020304" pitchFamily="18" charset="0"/>
                <a:cs typeface="Times New Roman" panose="02020603050405020304" pitchFamily="18" charset="0"/>
              </a:rPr>
              <a:t>overuse syndrome</a:t>
            </a:r>
            <a:r>
              <a:rPr lang="en-US" sz="1400" dirty="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repetitive strain injury </a:t>
            </a:r>
            <a:r>
              <a:rPr lang="en-US" sz="1400" dirty="0">
                <a:latin typeface="Times New Roman" panose="02020603050405020304" pitchFamily="18" charset="0"/>
                <a:cs typeface="Times New Roman" panose="02020603050405020304" pitchFamily="18" charset="0"/>
              </a:rPr>
              <a:t>and ‘</a:t>
            </a:r>
            <a:r>
              <a:rPr lang="en-US" sz="1400" b="1" dirty="0">
                <a:latin typeface="Times New Roman" panose="02020603050405020304" pitchFamily="18" charset="0"/>
                <a:cs typeface="Times New Roman" panose="02020603050405020304" pitchFamily="18" charset="0"/>
              </a:rPr>
              <a:t>cumulative trauma disorder</a:t>
            </a:r>
            <a:r>
              <a:rPr lang="en-US" sz="1400"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89860277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3AC4B85-DABE-09E0-B64C-71DD4DB4D59B}"/>
              </a:ext>
            </a:extLst>
          </p:cNvPr>
          <p:cNvGrpSpPr/>
          <p:nvPr/>
        </p:nvGrpSpPr>
        <p:grpSpPr>
          <a:xfrm>
            <a:off x="10366775" y="674910"/>
            <a:ext cx="1041934" cy="1041237"/>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D7CA0C4D-FD0B-244B-B5FC-85AD7B7542E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32B5437-6801-8583-DFDB-5A497FD451E7}"/>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24</a:t>
              </a:r>
            </a:p>
          </p:txBody>
        </p:sp>
      </p:grpSp>
      <p:sp>
        <p:nvSpPr>
          <p:cNvPr id="6" name="TextBox 5">
            <a:extLst>
              <a:ext uri="{FF2B5EF4-FFF2-40B4-BE49-F238E27FC236}">
                <a16:creationId xmlns:a16="http://schemas.microsoft.com/office/drawing/2014/main" id="{A71FA555-E75A-3017-9B4E-3B63411228DF}"/>
              </a:ext>
            </a:extLst>
          </p:cNvPr>
          <p:cNvSpPr txBox="1"/>
          <p:nvPr/>
        </p:nvSpPr>
        <p:spPr>
          <a:xfrm>
            <a:off x="487835" y="674910"/>
            <a:ext cx="9772650" cy="2862322"/>
          </a:xfrm>
          <a:prstGeom prst="rect">
            <a:avLst/>
          </a:prstGeom>
          <a:noFill/>
        </p:spPr>
        <p:txBody>
          <a:bodyPr wrap="square">
            <a:spAutoFit/>
          </a:bodyPr>
          <a:lstStyle/>
          <a:p>
            <a:pPr algn="just"/>
            <a:r>
              <a:rPr lang="en-US" b="1" dirty="0">
                <a:latin typeface="Times New Roman" panose="02020603050405020304" pitchFamily="18" charset="0"/>
                <a:cs typeface="Times New Roman" panose="02020603050405020304" pitchFamily="18" charset="0"/>
              </a:rPr>
              <a:t>	Bioptim</a:t>
            </a:r>
            <a:r>
              <a:rPr lang="en-US" dirty="0">
                <a:latin typeface="Times New Roman" panose="02020603050405020304" pitchFamily="18" charset="0"/>
                <a:cs typeface="Times New Roman" panose="02020603050405020304" pitchFamily="18" charset="0"/>
              </a:rPr>
              <a:t> is an essential component within a suite of libraries that includes </a:t>
            </a:r>
            <a:r>
              <a:rPr lang="en-US" b="1" dirty="0" err="1">
                <a:latin typeface="Times New Roman" panose="02020603050405020304" pitchFamily="18" charset="0"/>
                <a:cs typeface="Times New Roman" panose="02020603050405020304" pitchFamily="18" charset="0"/>
              </a:rPr>
              <a:t>Biorbd</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dynamics and musculoskeletal modeling [</a:t>
            </a:r>
            <a:r>
              <a:rPr lang="en-US" b="1" dirty="0">
                <a:solidFill>
                  <a:srgbClr val="C00000"/>
                </a:solidFill>
                <a:latin typeface="Times New Roman" panose="02020603050405020304" pitchFamily="18" charset="0"/>
                <a:cs typeface="Times New Roman" panose="02020603050405020304" pitchFamily="18" charset="0"/>
              </a:rPr>
              <a:t>an editable text file including the Geometry, Segment Inertial Info, Muscle and Joints, Boundaries</a:t>
            </a:r>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CasADi</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automatic</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differentiation</a:t>
            </a:r>
            <a:r>
              <a:rPr lang="en-US"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Ipopt</a:t>
            </a:r>
            <a:r>
              <a:rPr lang="en-US" dirty="0">
                <a:latin typeface="Times New Roman" panose="02020603050405020304" pitchFamily="18" charset="0"/>
                <a:cs typeface="Times New Roman" panose="02020603050405020304" pitchFamily="18" charset="0"/>
              </a:rPr>
              <a:t>/</a:t>
            </a:r>
            <a:r>
              <a:rPr lang="en-US" b="1" dirty="0" err="1">
                <a:latin typeface="Times New Roman" panose="02020603050405020304" pitchFamily="18" charset="0"/>
                <a:cs typeface="Times New Roman" panose="02020603050405020304" pitchFamily="18" charset="0"/>
              </a:rPr>
              <a:t>Acados</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optimization</a:t>
            </a:r>
            <a:r>
              <a:rPr lang="en-US" dirty="0">
                <a:latin typeface="Times New Roman" panose="02020603050405020304" pitchFamily="18" charset="0"/>
                <a:cs typeface="Times New Roman" panose="02020603050405020304" pitchFamily="18" charset="0"/>
              </a:rPr>
              <a:t>, and </a:t>
            </a:r>
            <a:r>
              <a:rPr lang="en-US" b="1" dirty="0" err="1">
                <a:latin typeface="Times New Roman" panose="02020603050405020304" pitchFamily="18" charset="0"/>
                <a:cs typeface="Times New Roman" panose="02020603050405020304" pitchFamily="18" charset="0"/>
              </a:rPr>
              <a:t>Bioviz</a:t>
            </a:r>
            <a:r>
              <a:rPr lang="en-US" dirty="0">
                <a:latin typeface="Times New Roman" panose="02020603050405020304" pitchFamily="18" charset="0"/>
                <a:cs typeface="Times New Roman" panose="02020603050405020304" pitchFamily="18" charset="0"/>
              </a:rPr>
              <a:t> for </a:t>
            </a:r>
            <a:r>
              <a:rPr lang="en-US" b="1" dirty="0">
                <a:latin typeface="Times New Roman" panose="02020603050405020304" pitchFamily="18" charset="0"/>
                <a:cs typeface="Times New Roman" panose="02020603050405020304" pitchFamily="18" charset="0"/>
              </a:rPr>
              <a:t>visualization</a:t>
            </a:r>
            <a:r>
              <a:rPr lang="en-US" dirty="0">
                <a:latin typeface="Times New Roman" panose="02020603050405020304" pitchFamily="18" charset="0"/>
                <a:cs typeface="Times New Roman" panose="02020603050405020304" pitchFamily="18" charset="0"/>
              </a:rPr>
              <a:t>. Bioptim serves as the top layer, </a:t>
            </a:r>
            <a:r>
              <a:rPr lang="en-US" b="1" dirty="0">
                <a:latin typeface="Times New Roman" panose="02020603050405020304" pitchFamily="18" charset="0"/>
                <a:cs typeface="Times New Roman" panose="02020603050405020304" pitchFamily="18" charset="0"/>
              </a:rPr>
              <a:t>connecting and coordinating the functionalities of these libraries.</a:t>
            </a:r>
          </a:p>
          <a:p>
            <a:pPr algn="just"/>
            <a:endParaRPr lang="en-US" b="1"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	Bioptim</a:t>
            </a:r>
            <a:r>
              <a:rPr lang="en-US" dirty="0">
                <a:latin typeface="Times New Roman" panose="02020603050405020304" pitchFamily="18" charset="0"/>
                <a:cs typeface="Times New Roman" panose="02020603050405020304" pitchFamily="18" charset="0"/>
              </a:rPr>
              <a:t> acts as a crucial component in the suite of libraries, providing a connection between the various dependencies for dynamics, modeling, differentiation, optimization, and visualization. It offers </a:t>
            </a:r>
            <a:r>
              <a:rPr lang="en-US" b="1" dirty="0">
                <a:latin typeface="Times New Roman" panose="02020603050405020304" pitchFamily="18" charset="0"/>
                <a:cs typeface="Times New Roman" panose="02020603050405020304" pitchFamily="18" charset="0"/>
              </a:rPr>
              <a:t>a user-friendly interface </a:t>
            </a:r>
            <a:r>
              <a:rPr lang="en-US" dirty="0">
                <a:latin typeface="Times New Roman" panose="02020603050405020304" pitchFamily="18" charset="0"/>
                <a:cs typeface="Times New Roman" panose="02020603050405020304" pitchFamily="18" charset="0"/>
              </a:rPr>
              <a:t>while maintaining efficiency and customizability through its </a:t>
            </a:r>
            <a:r>
              <a:rPr lang="en-US" b="1" dirty="0">
                <a:latin typeface="Times New Roman" panose="02020603050405020304" pitchFamily="18" charset="0"/>
                <a:cs typeface="Times New Roman" panose="02020603050405020304" pitchFamily="18" charset="0"/>
              </a:rPr>
              <a:t>Python frontend and C/C++ backend</a:t>
            </a:r>
            <a:r>
              <a:rPr lang="en-US" dirty="0">
                <a:latin typeface="Times New Roman" panose="02020603050405020304" pitchFamily="18" charset="0"/>
                <a:cs typeface="Times New Roman" panose="02020603050405020304" pitchFamily="18" charset="0"/>
              </a:rPr>
              <a:t>.</a:t>
            </a:r>
          </a:p>
        </p:txBody>
      </p:sp>
      <p:sp>
        <p:nvSpPr>
          <p:cNvPr id="7" name="TextBox 6">
            <a:extLst>
              <a:ext uri="{FF2B5EF4-FFF2-40B4-BE49-F238E27FC236}">
                <a16:creationId xmlns:a16="http://schemas.microsoft.com/office/drawing/2014/main" id="{EAFBF470-4B5C-5A48-5554-A7E18B090C89}"/>
              </a:ext>
            </a:extLst>
          </p:cNvPr>
          <p:cNvSpPr txBox="1"/>
          <p:nvPr/>
        </p:nvSpPr>
        <p:spPr>
          <a:xfrm>
            <a:off x="703735" y="3260233"/>
            <a:ext cx="9772650" cy="369332"/>
          </a:xfrm>
          <a:prstGeom prst="rect">
            <a:avLst/>
          </a:prstGeom>
          <a:noFill/>
        </p:spPr>
        <p:txBody>
          <a:bodyPr wrap="square">
            <a:spAutoFit/>
          </a:bodyPr>
          <a:lstStyle/>
          <a:p>
            <a:pPr algn="ctr"/>
            <a:r>
              <a:rPr lang="en-US" b="1" dirty="0">
                <a:latin typeface="Times New Roman" panose="02020603050405020304" pitchFamily="18" charset="0"/>
                <a:cs typeface="Times New Roman" panose="02020603050405020304" pitchFamily="18" charset="0"/>
              </a:rPr>
              <a:t>Bioptim  Vs. </a:t>
            </a:r>
            <a:r>
              <a:rPr lang="en-US" b="1" dirty="0" err="1">
                <a:latin typeface="Times New Roman" panose="02020603050405020304" pitchFamily="18" charset="0"/>
                <a:cs typeface="Times New Roman" panose="02020603050405020304" pitchFamily="18" charset="0"/>
              </a:rPr>
              <a:t>OpenSim</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024E0057-B03A-E939-5F53-8CFD67BAEB2E}"/>
              </a:ext>
            </a:extLst>
          </p:cNvPr>
          <p:cNvSpPr txBox="1"/>
          <p:nvPr/>
        </p:nvSpPr>
        <p:spPr>
          <a:xfrm>
            <a:off x="487835" y="3808055"/>
            <a:ext cx="10769600" cy="1200329"/>
          </a:xfrm>
          <a:prstGeom prst="rect">
            <a:avLst/>
          </a:prstGeom>
          <a:noFill/>
        </p:spPr>
        <p:txBody>
          <a:bodyPr wrap="square">
            <a:spAutoFit/>
          </a:bodyPr>
          <a:lstStyle/>
          <a:p>
            <a:pPr marL="342900" indent="-342900">
              <a:buAutoNum type="arabicParenR"/>
            </a:pPr>
            <a:r>
              <a:rPr lang="en-US" b="1" dirty="0" err="1">
                <a:latin typeface="Times New Roman" panose="02020603050405020304" pitchFamily="18" charset="0"/>
                <a:cs typeface="Times New Roman" panose="02020603050405020304" pitchFamily="18" charset="0"/>
              </a:rPr>
              <a:t>OpenSim</a:t>
            </a:r>
            <a:r>
              <a:rPr lang="en-US" dirty="0">
                <a:latin typeface="Times New Roman" panose="02020603050405020304" pitchFamily="18" charset="0"/>
                <a:cs typeface="Times New Roman" panose="02020603050405020304" pitchFamily="18" charset="0"/>
              </a:rPr>
              <a:t> has just one solver (</a:t>
            </a:r>
            <a:r>
              <a:rPr lang="en-US" dirty="0" err="1">
                <a:latin typeface="Times New Roman" panose="02020603050405020304" pitchFamily="18" charset="0"/>
                <a:cs typeface="Times New Roman" panose="02020603050405020304" pitchFamily="18" charset="0"/>
              </a:rPr>
              <a:t>Ipopt</a:t>
            </a:r>
            <a:r>
              <a:rPr lang="en-US" dirty="0">
                <a:latin typeface="Times New Roman" panose="02020603050405020304" pitchFamily="18" charset="0"/>
                <a:cs typeface="Times New Roman" panose="02020603050405020304" pitchFamily="18" charset="0"/>
              </a:rPr>
              <a:t>) and transcription method, </a:t>
            </a:r>
            <a:r>
              <a:rPr lang="en-US" b="1" dirty="0">
                <a:latin typeface="Times New Roman" panose="02020603050405020304" pitchFamily="18" charset="0"/>
                <a:cs typeface="Times New Roman" panose="02020603050405020304" pitchFamily="18" charset="0"/>
              </a:rPr>
              <a:t>Direct collocation.</a:t>
            </a:r>
          </a:p>
          <a:p>
            <a:pPr marL="342900" indent="-342900">
              <a:buAutoNum type="arabicParenR"/>
            </a:pPr>
            <a:r>
              <a:rPr lang="en-US" b="1" dirty="0" err="1">
                <a:latin typeface="Times New Roman" panose="02020603050405020304" pitchFamily="18" charset="0"/>
                <a:cs typeface="Times New Roman" panose="02020603050405020304" pitchFamily="18" charset="0"/>
              </a:rPr>
              <a:t>OpenSim</a:t>
            </a:r>
            <a:r>
              <a:rPr lang="en-US" b="1" dirty="0">
                <a:latin typeface="Times New Roman" panose="02020603050405020304" pitchFamily="18" charset="0"/>
                <a:cs typeface="Times New Roman" panose="02020603050405020304" pitchFamily="18" charset="0"/>
              </a:rPr>
              <a:t> is based on C++</a:t>
            </a:r>
            <a:r>
              <a:rPr lang="en-US" dirty="0">
                <a:latin typeface="Times New Roman" panose="02020603050405020304" pitchFamily="18" charset="0"/>
                <a:cs typeface="Times New Roman" panose="02020603050405020304" pitchFamily="18" charset="0"/>
              </a:rPr>
              <a:t>.</a:t>
            </a:r>
            <a:r>
              <a:rPr lang="en-US" b="1" dirty="0">
                <a:latin typeface="Times New Roman" panose="02020603050405020304" pitchFamily="18" charset="0"/>
                <a:cs typeface="Times New Roman" panose="02020603050405020304" pitchFamily="18" charset="0"/>
              </a:rPr>
              <a:t>  Software Users vs. Developers (Introducing the new Objective Function)</a:t>
            </a:r>
          </a:p>
          <a:p>
            <a:pPr marL="342900" indent="-342900">
              <a:buAutoNum type="arabicParenR"/>
            </a:pPr>
            <a:r>
              <a:rPr lang="en-US" b="1" dirty="0" err="1">
                <a:latin typeface="Times New Roman" panose="02020603050405020304" pitchFamily="18" charset="0"/>
                <a:cs typeface="Times New Roman" panose="02020603050405020304" pitchFamily="18" charset="0"/>
              </a:rPr>
              <a:t>OpenSim</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doesn’t have the ability for </a:t>
            </a:r>
            <a:r>
              <a:rPr lang="en-US" b="1" dirty="0">
                <a:latin typeface="Times New Roman" panose="02020603050405020304" pitchFamily="18" charset="0"/>
                <a:cs typeface="Times New Roman" panose="02020603050405020304" pitchFamily="18" charset="0"/>
              </a:rPr>
              <a:t>Multiphase OCP.</a:t>
            </a:r>
          </a:p>
          <a:p>
            <a:pPr marL="342900" indent="-342900">
              <a:buAutoNum type="arabicParenR"/>
            </a:pP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242352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7091EA9-F817-D81D-AC2F-0C2D8D45F536}"/>
              </a:ext>
            </a:extLst>
          </p:cNvPr>
          <p:cNvGrpSpPr/>
          <p:nvPr/>
        </p:nvGrpSpPr>
        <p:grpSpPr>
          <a:xfrm>
            <a:off x="11150066" y="112935"/>
            <a:ext cx="1041934" cy="1041237"/>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5020F0C5-17DA-908E-CE0A-16ED262C37D8}"/>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F43C8D3-B521-CE5D-A078-458668A4B562}"/>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25</a:t>
              </a:r>
            </a:p>
          </p:txBody>
        </p:sp>
      </p:grpSp>
      <p:sp>
        <p:nvSpPr>
          <p:cNvPr id="8" name="TextBox 7">
            <a:extLst>
              <a:ext uri="{FF2B5EF4-FFF2-40B4-BE49-F238E27FC236}">
                <a16:creationId xmlns:a16="http://schemas.microsoft.com/office/drawing/2014/main" id="{023F5EE6-1A2B-2706-047C-DE56B0ECCAC8}"/>
              </a:ext>
            </a:extLst>
          </p:cNvPr>
          <p:cNvSpPr txBox="1"/>
          <p:nvPr/>
        </p:nvSpPr>
        <p:spPr>
          <a:xfrm>
            <a:off x="386827" y="352581"/>
            <a:ext cx="10767615" cy="6152838"/>
          </a:xfrm>
          <a:prstGeom prst="rect">
            <a:avLst/>
          </a:prstGeom>
          <a:noFill/>
        </p:spPr>
        <p:txBody>
          <a:bodyPr wrap="square">
            <a:spAutoFit/>
          </a:bodyPr>
          <a:lstStyle/>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The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Optimal Control Problem (OCP)</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comprises multiple stages, each representing a separate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Nonlinear Programming Problem (NLP)</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within the overall OCP framework.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The NLPs in each stage consist of several programming attributes, which are essential components for defining and solving the optimization problem.</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Here are the key attributes of each NLP within the OCP:</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Dynamics: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The dynamics describe the mathematical equations that govern the behavior of the system being controlled. It represents the relationship between the state variables, control inputs, and their time derivatives.</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Objective Functions: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Objective functions specify the optimization goals or criteria that need to be either maximized or minimized.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Constraints: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represent the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conditions or limitations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the system must satisfy during optimization. These can include equality or inequality constraints.</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Bounds: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Bounds define the allowable ranges or limits for the variables involved in the optimization problem.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Discretization Intervals and Duration:</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The OCP is divided into discrete intervals to facilitate numerical computation.</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Initial Guess: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An initial guess provides an initial estimation of the variables involved in the optimization problem. It serves as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a starting point</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for the solver and can significantly affect the convergence and quality of the optimization solution.</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	Based on these inputs, Bioptim configures the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OCP transcription </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by utilizing direct multiple shooting or Legendre/</a:t>
            </a:r>
            <a:r>
              <a:rPr lang="en-US" sz="1400" kern="100" dirty="0" err="1">
                <a:effectLst/>
                <a:latin typeface="Times New Roman" panose="02020603050405020304" pitchFamily="18" charset="0"/>
                <a:ea typeface="Calibri" panose="020F0502020204030204" pitchFamily="34" charset="0"/>
                <a:cs typeface="Arial" panose="020B0604020202020204" pitchFamily="34" charset="0"/>
              </a:rPr>
              <a:t>Radau</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direct collocation methods.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These methods ensure that the dynamics are satisfied at appropriate points during the optimization process.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The problem is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then shaped to match the requirements of the chosen nonlinear solver</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such as </a:t>
            </a:r>
            <a:r>
              <a:rPr lang="en-US" sz="1400" b="1" kern="100" dirty="0" err="1">
                <a:effectLst/>
                <a:latin typeface="Times New Roman" panose="02020603050405020304" pitchFamily="18" charset="0"/>
                <a:ea typeface="Calibri" panose="020F0502020204030204" pitchFamily="34" charset="0"/>
                <a:cs typeface="Arial" panose="020B0604020202020204" pitchFamily="34" charset="0"/>
              </a:rPr>
              <a:t>Ipopt</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or </a:t>
            </a:r>
            <a:r>
              <a:rPr lang="en-US" sz="1400" b="1" kern="100" dirty="0" err="1">
                <a:effectLst/>
                <a:latin typeface="Times New Roman" panose="02020603050405020304" pitchFamily="18" charset="0"/>
                <a:ea typeface="Calibri" panose="020F0502020204030204" pitchFamily="34" charset="0"/>
                <a:cs typeface="Arial" panose="020B0604020202020204" pitchFamily="34" charset="0"/>
              </a:rPr>
              <a:t>Acados</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400" kern="100" dirty="0">
                <a:effectLst/>
                <a:latin typeface="Times New Roman" panose="02020603050405020304" pitchFamily="18" charset="0"/>
                <a:ea typeface="Calibri" panose="020F0502020204030204" pitchFamily="34" charset="0"/>
                <a:cs typeface="Arial" panose="020B0604020202020204" pitchFamily="34" charset="0"/>
              </a:rPr>
              <a:t> Finally, the different attributes of each NLP, including dynamics, objective functions, constraints, bounds, discretization, and initial guess, are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developed</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sz="1400" b="1" kern="100" dirty="0">
                <a:effectLst/>
                <a:latin typeface="Times New Roman" panose="02020603050405020304" pitchFamily="18" charset="0"/>
                <a:ea typeface="Calibri" panose="020F0502020204030204" pitchFamily="34" charset="0"/>
                <a:cs typeface="Arial" panose="020B0604020202020204" pitchFamily="34" charset="0"/>
              </a:rPr>
              <a:t>defined to construct the individual NLPs within the multistage OCP framework</a:t>
            </a:r>
            <a:r>
              <a:rPr lang="en-US" sz="14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8535309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FBCB273-F3AF-0F5C-2381-EB281272B241}"/>
              </a:ext>
            </a:extLst>
          </p:cNvPr>
          <p:cNvGrpSpPr/>
          <p:nvPr/>
        </p:nvGrpSpPr>
        <p:grpSpPr>
          <a:xfrm>
            <a:off x="10770852" y="170085"/>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C4C52071-2EDC-5F1B-E103-66AA8487360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6EDF9DD-A67A-55A4-49AC-0F4220021A63}"/>
                </a:ext>
              </a:extLst>
            </p:cNvPr>
            <p:cNvSpPr txBox="1"/>
            <p:nvPr/>
          </p:nvSpPr>
          <p:spPr>
            <a:xfrm>
              <a:off x="10966103" y="5601463"/>
              <a:ext cx="507146" cy="45246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26</a:t>
              </a:r>
            </a:p>
          </p:txBody>
        </p:sp>
      </p:grpSp>
      <p:sp>
        <p:nvSpPr>
          <p:cNvPr id="6" name="TextBox 5">
            <a:extLst>
              <a:ext uri="{FF2B5EF4-FFF2-40B4-BE49-F238E27FC236}">
                <a16:creationId xmlns:a16="http://schemas.microsoft.com/office/drawing/2014/main" id="{5A3330E8-B332-2F4A-910E-0800217CB72A}"/>
              </a:ext>
            </a:extLst>
          </p:cNvPr>
          <p:cNvSpPr txBox="1"/>
          <p:nvPr/>
        </p:nvSpPr>
        <p:spPr>
          <a:xfrm>
            <a:off x="350502" y="563279"/>
            <a:ext cx="10420350" cy="5731441"/>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 the context of optimization and dynamics modeling, "Controls" and "States" refer to two different types of variables that play distinct roles in the system being analyzed. </a:t>
            </a:r>
          </a:p>
          <a:p>
            <a:pPr marL="0" marR="0" algn="just">
              <a:lnSpc>
                <a:spcPct val="107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Controls are variables that represent the inputs or actions applied to the system. Controls are often associated with the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control inputs or forces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that can be applied to the system, such as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muscle excitations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muscle activations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joint torques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or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external forces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States are variables that describe the system's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internal state or configuration at a given time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They represent the system's behavior and evolve over time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based on the dynamics and the inputs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controls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applied to the system.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States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can include variables such as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joint angles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joint velocities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muscle activations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or any other variables that capture the system's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internal state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 summarize,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controls are the inputs or actions applied to the system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while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states represent the internal configuration or behavior of the system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optimization algorithm manipulates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controls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 find the best values, while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states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evolve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over time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based on the system's dynamics and the applied controls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interplay between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controls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states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allows the optimization process to determine the optimal inputs and trajectories that achieve the desired goals in the given system.</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59980464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49BF62E-30F9-3DC8-D4D3-7DA72D12A88F}"/>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B66BC532-D6AD-81DB-7906-F56C081819A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3DB49A4-87EA-6FFA-8E78-388D8FD5D6FB}"/>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27</a:t>
              </a:r>
            </a:p>
          </p:txBody>
        </p:sp>
      </p:grpSp>
      <p:sp>
        <p:nvSpPr>
          <p:cNvPr id="8" name="TextBox 7">
            <a:extLst>
              <a:ext uri="{FF2B5EF4-FFF2-40B4-BE49-F238E27FC236}">
                <a16:creationId xmlns:a16="http://schemas.microsoft.com/office/drawing/2014/main" id="{910E31DE-FF28-05A9-6842-2F6B8878FEE6}"/>
              </a:ext>
            </a:extLst>
          </p:cNvPr>
          <p:cNvSpPr txBox="1"/>
          <p:nvPr/>
        </p:nvSpPr>
        <p:spPr>
          <a:xfrm>
            <a:off x="523158" y="1149787"/>
            <a:ext cx="11145684" cy="4698466"/>
          </a:xfrm>
          <a:prstGeom prst="rect">
            <a:avLst/>
          </a:prstGeom>
          <a:noFill/>
        </p:spPr>
        <p:txBody>
          <a:bodyPr wrap="square">
            <a:spAutoFit/>
          </a:bodyPr>
          <a:lstStyle/>
          <a:p>
            <a:pPr marL="0" marR="0" algn="just">
              <a:lnSpc>
                <a:spcPct val="107000"/>
              </a:lnSpc>
              <a:spcBef>
                <a:spcPts val="0"/>
              </a:spcBef>
              <a:spcAft>
                <a:spcPts val="800"/>
              </a:spcAft>
            </a:pP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Bioptim</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provides a feature called </a:t>
            </a: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parameter scaling</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which is useful </a:t>
            </a: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when the optimal values of certain parameters in the optimization problem differ significantly in magnitude</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This scaling capability addresses the issue of </a:t>
            </a: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convergence</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that may arise due to the disparate scales of these parameters.</a:t>
            </a:r>
          </a:p>
          <a:p>
            <a:pPr marL="0" marR="0" algn="just">
              <a:lnSpc>
                <a:spcPct val="107000"/>
              </a:lnSpc>
              <a:spcBef>
                <a:spcPts val="0"/>
              </a:spcBef>
              <a:spcAft>
                <a:spcPts val="800"/>
              </a:spcAft>
            </a:pPr>
            <a:endParaRPr lang="en-US" sz="20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Convergence Improvement:</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The optimization algorithm is better equipped to handle the optimization problem by </a:t>
            </a:r>
            <a:r>
              <a:rPr lang="en-US" sz="2400" b="1" kern="100" dirty="0">
                <a:effectLst/>
                <a:latin typeface="Times New Roman" panose="02020603050405020304" pitchFamily="18" charset="0"/>
                <a:ea typeface="Calibri" panose="020F0502020204030204" pitchFamily="34" charset="0"/>
                <a:cs typeface="Arial" panose="020B0604020202020204" pitchFamily="34" charset="0"/>
              </a:rPr>
              <a:t>scaling the parameters</a:t>
            </a:r>
            <a:r>
              <a:rPr lang="en-US" sz="2400" kern="100" dirty="0">
                <a:effectLst/>
                <a:latin typeface="Times New Roman" panose="02020603050405020304" pitchFamily="18" charset="0"/>
                <a:ea typeface="Calibri" panose="020F0502020204030204" pitchFamily="34" charset="0"/>
                <a:cs typeface="Arial" panose="020B0604020202020204" pitchFamily="34" charset="0"/>
              </a:rPr>
              <a:t>. It helps prevent the domination of certain parameters over others, ensuring a more balanced optimization process. </a:t>
            </a:r>
          </a:p>
          <a:p>
            <a:pPr marL="0" marR="0" algn="just">
              <a:lnSpc>
                <a:spcPct val="107000"/>
              </a:lnSpc>
              <a:spcBef>
                <a:spcPts val="0"/>
              </a:spcBef>
              <a:spcAft>
                <a:spcPts val="800"/>
              </a:spcAft>
            </a:pPr>
            <a:endParaRPr lang="en-US" sz="20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400" kern="100" dirty="0">
                <a:effectLst/>
                <a:latin typeface="Times New Roman" panose="02020603050405020304" pitchFamily="18" charset="0"/>
                <a:ea typeface="Calibri" panose="020F0502020204030204" pitchFamily="34" charset="0"/>
                <a:cs typeface="Arial" panose="020B0604020202020204" pitchFamily="34" charset="0"/>
              </a:rPr>
              <a:t>Bringing the parameters to a similar order of magnitude enables a fair comparison and adjustment during optimization.</a:t>
            </a:r>
            <a:endParaRPr lang="en-US" sz="20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0764059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0D042C0-C08D-3AC2-29D9-E58601DAA90B}"/>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BC93C479-C2C6-640F-7E6E-04CBBE2C332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B2B5245-79E7-CB78-7C39-3E93B21A2D3B}"/>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28</a:t>
              </a:r>
            </a:p>
          </p:txBody>
        </p:sp>
      </p:grpSp>
      <p:sp>
        <p:nvSpPr>
          <p:cNvPr id="6" name="TextBox 5">
            <a:extLst>
              <a:ext uri="{FF2B5EF4-FFF2-40B4-BE49-F238E27FC236}">
                <a16:creationId xmlns:a16="http://schemas.microsoft.com/office/drawing/2014/main" id="{C94B1EA1-F87C-3F4C-E088-4444EA2316B6}"/>
              </a:ext>
            </a:extLst>
          </p:cNvPr>
          <p:cNvSpPr txBox="1"/>
          <p:nvPr/>
        </p:nvSpPr>
        <p:spPr>
          <a:xfrm>
            <a:off x="419100" y="572469"/>
            <a:ext cx="11353800" cy="4807791"/>
          </a:xfrm>
          <a:prstGeom prst="rect">
            <a:avLst/>
          </a:prstGeom>
          <a:noFill/>
        </p:spPr>
        <p:txBody>
          <a:bodyPr wrap="square">
            <a:spAutoFit/>
          </a:bodyPr>
          <a:lstStyle/>
          <a:p>
            <a:pPr marL="0" marR="0" algn="just">
              <a:lnSpc>
                <a:spcPct val="107000"/>
              </a:lnSpc>
              <a:spcBef>
                <a:spcPts val="0"/>
              </a:spcBef>
              <a:spcAft>
                <a:spcPts val="800"/>
              </a:spcAft>
            </a:pPr>
            <a:r>
              <a:rPr lang="en-US" sz="1600" kern="100" dirty="0">
                <a:effectLst/>
                <a:latin typeface="Times New Roman" panose="02020603050405020304" pitchFamily="18" charset="0"/>
                <a:ea typeface="Calibri" panose="020F0502020204030204" pitchFamily="34" charset="0"/>
                <a:cs typeface="Arial" panose="020B0604020202020204" pitchFamily="34" charset="0"/>
              </a:rPr>
              <a:t>Two types of objective functions,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Lagrange</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Mayer</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Lagrange Objective Function:</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Imagine we have a robotic arm that needs to perform a smooth trajectory from an initial position to a target position within a specific time frame. In this case,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a Lagrange objective function could be defined to minimize the joint torques exerted by the robot throughout the entire trajectory</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The objective would be to find control inputs (joint torques) that result in smoother and more energy-efficient movements, promoting the efficient use of the robotic arm's actuators. The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Lagrange objective function</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would be integrated over the entire duration of the movement to evaluate the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overall torque exertion</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Mayer Objective Function:</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Continuing with the robotic arm example, let's say we have a specific requirement that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the end-effector of the arm must reach the target position precisely at the final time instant. </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A Mayer objective function could be defined to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minimize the distance between the end-effector position and the target position at that specific time point</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The optimization algorithm would then aim to find control inputs (joint torques) that ensure the robotic arm accurately reaches the target at the desired time, considering factors like accuracy and final position.</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600" kern="100" dirty="0">
                <a:effectLst/>
                <a:latin typeface="Times New Roman" panose="02020603050405020304" pitchFamily="18" charset="0"/>
                <a:ea typeface="Calibri" panose="020F0502020204030204" pitchFamily="34" charset="0"/>
                <a:cs typeface="Arial" panose="020B0604020202020204" pitchFamily="34" charset="0"/>
              </a:rPr>
              <a:t>To summarize, in the context of optimizing a robotic arm movement, the Lagrange objective function focuses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on minimizing joint torques over the entire trajectory</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to promote smoother and more energy-efficient motions. On the other hand, the Mayer objective function emphasizes </a:t>
            </a:r>
            <a:r>
              <a:rPr lang="en-US" sz="1600" b="1" kern="100" dirty="0">
                <a:effectLst/>
                <a:latin typeface="Times New Roman" panose="02020603050405020304" pitchFamily="18" charset="0"/>
                <a:ea typeface="Calibri" panose="020F0502020204030204" pitchFamily="34" charset="0"/>
                <a:cs typeface="Arial" panose="020B0604020202020204" pitchFamily="34" charset="0"/>
              </a:rPr>
              <a:t>achieving precise positioning at the final time instant</a:t>
            </a:r>
            <a:r>
              <a:rPr lang="en-US" sz="1600" kern="100" dirty="0">
                <a:effectLst/>
                <a:latin typeface="Times New Roman" panose="02020603050405020304" pitchFamily="18" charset="0"/>
                <a:ea typeface="Calibri" panose="020F0502020204030204" pitchFamily="34" charset="0"/>
                <a:cs typeface="Arial" panose="020B0604020202020204" pitchFamily="34" charset="0"/>
              </a:rPr>
              <a:t>, ensuring accurate reaching of the target. </a:t>
            </a:r>
            <a:endParaRPr lang="en-US" sz="14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903982471"/>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F72635A-150A-7804-8DA1-9B82AEA0B321}"/>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5C8226F4-99C5-564D-838F-E64729E8F1B3}"/>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B807778-744D-F3F5-44EB-5FFA127C99BE}"/>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29</a:t>
              </a:r>
            </a:p>
          </p:txBody>
        </p:sp>
      </p:grpSp>
      <p:sp>
        <p:nvSpPr>
          <p:cNvPr id="6" name="TextBox 5">
            <a:extLst>
              <a:ext uri="{FF2B5EF4-FFF2-40B4-BE49-F238E27FC236}">
                <a16:creationId xmlns:a16="http://schemas.microsoft.com/office/drawing/2014/main" id="{6E0D5D8E-B490-D0C3-8831-AA7FC346EF9F}"/>
              </a:ext>
            </a:extLst>
          </p:cNvPr>
          <p:cNvSpPr txBox="1"/>
          <p:nvPr/>
        </p:nvSpPr>
        <p:spPr>
          <a:xfrm>
            <a:off x="524497" y="617604"/>
            <a:ext cx="11143005" cy="4842351"/>
          </a:xfrm>
          <a:prstGeom prst="rect">
            <a:avLst/>
          </a:prstGeom>
          <a:noFill/>
        </p:spPr>
        <p:txBody>
          <a:bodyPr wrap="square">
            <a:spAutoFit/>
          </a:bodyPr>
          <a:lstStyle/>
          <a:p>
            <a:pPr marL="0" marR="0" algn="just">
              <a:lnSpc>
                <a:spcPct val="107000"/>
              </a:lnSpc>
              <a:spcBef>
                <a:spcPts val="0"/>
              </a:spcBef>
              <a:spcAft>
                <a:spcPts val="800"/>
              </a:spcAft>
            </a:pPr>
            <a:r>
              <a:rPr lang="en-US" b="1" i="1" u="sng" kern="100" dirty="0">
                <a:solidFill>
                  <a:srgbClr val="C00000"/>
                </a:solidFill>
                <a:latin typeface="Times New Roman" panose="02020603050405020304" pitchFamily="18" charset="0"/>
                <a:ea typeface="Calibri" panose="020F0502020204030204" pitchFamily="34" charset="0"/>
                <a:cs typeface="Arial" panose="020B0604020202020204" pitchFamily="34" charset="0"/>
              </a:rPr>
              <a:t>Concept of shooting points and problem duration in the context of direct optimization approach using Bioptim:</a:t>
            </a: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Shooting Points: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 direct optimization approaches, the total duration of the problem is divided into smaller intervals or segments, and the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initial values of these intervals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are referred to as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shooting points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 Bioptim, the user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specifies the number of intervals or shooting points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 be used in each phase of the optimization problem. These shooting points act as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discrete time points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which the optimization algorithm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evaluates the system variables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calculates the dynamics, constraints, and objective functions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Problem Duration: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problem duration is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the total time span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considered for the optimization problem. In Bioptim, the user defines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the problem duration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for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each phase of the optimization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This duration can be a fixed value or even part of the optimization variables, allowing for dynamic problem durations.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By dividing the problem duration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into smaller intervals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represented by shooting points, Bioptim facilitates the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discretization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evaluation of the system dynamics, constraints, and objectives.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7571961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1B27DF6-A15A-2345-1798-409B0E8F77A1}"/>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1CC9DF1B-542B-F6EC-2D86-9C4925E6A17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70E4057-5C91-9FBA-9D35-1431746EAE52}"/>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30</a:t>
              </a:r>
            </a:p>
          </p:txBody>
        </p:sp>
      </p:grpSp>
      <p:sp>
        <p:nvSpPr>
          <p:cNvPr id="6" name="TextBox 5">
            <a:extLst>
              <a:ext uri="{FF2B5EF4-FFF2-40B4-BE49-F238E27FC236}">
                <a16:creationId xmlns:a16="http://schemas.microsoft.com/office/drawing/2014/main" id="{F5B0933F-1DE9-8CF1-B36F-591027BDAB41}"/>
              </a:ext>
            </a:extLst>
          </p:cNvPr>
          <p:cNvSpPr txBox="1"/>
          <p:nvPr/>
        </p:nvSpPr>
        <p:spPr>
          <a:xfrm>
            <a:off x="600075" y="1242824"/>
            <a:ext cx="10917436" cy="4372351"/>
          </a:xfrm>
          <a:prstGeom prst="rect">
            <a:avLst/>
          </a:prstGeom>
          <a:noFill/>
        </p:spPr>
        <p:txBody>
          <a:bodyPr wrap="square">
            <a:spAutoFit/>
          </a:bodyPr>
          <a:lstStyle/>
          <a:p>
            <a:pPr marL="0" marR="0" algn="just">
              <a:lnSpc>
                <a:spcPct val="107000"/>
              </a:lnSpc>
              <a:spcBef>
                <a:spcPts val="0"/>
              </a:spcBef>
              <a:spcAft>
                <a:spcPts val="800"/>
              </a:spcAft>
            </a:pP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Bioptim</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offers several visualization tools to enhance the analysis and interpretation of the optimized variables and solutions. One of these tools is </a:t>
            </a:r>
            <a:r>
              <a:rPr lang="en-US" sz="2000" b="1" kern="100" dirty="0" err="1">
                <a:effectLst/>
                <a:latin typeface="Times New Roman" panose="02020603050405020304" pitchFamily="18" charset="0"/>
                <a:ea typeface="Calibri" panose="020F0502020204030204" pitchFamily="34" charset="0"/>
                <a:cs typeface="Arial" panose="020B0604020202020204" pitchFamily="34" charset="0"/>
              </a:rPr>
              <a:t>Bioviz</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a three-dimensional (3-D) visualizer that animates the solution</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providing a dynamic representation of the musculoskeletal system and its movements.</a:t>
            </a:r>
          </a:p>
          <a:p>
            <a:pPr marL="0" marR="0" algn="just">
              <a:lnSpc>
                <a:spcPct val="107000"/>
              </a:lnSpc>
              <a:spcBef>
                <a:spcPts val="0"/>
              </a:spcBef>
              <a:spcAft>
                <a:spcPts val="800"/>
              </a:spcAft>
            </a:pPr>
            <a:endParaRPr lang="en-US"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Arial" panose="020B0604020202020204" pitchFamily="34" charset="0"/>
              </a:rPr>
              <a:t>In addition to </a:t>
            </a:r>
            <a:r>
              <a:rPr lang="en-US" sz="2000" kern="100" dirty="0" err="1">
                <a:effectLst/>
                <a:latin typeface="Times New Roman" panose="02020603050405020304" pitchFamily="18" charset="0"/>
                <a:ea typeface="Calibri" panose="020F0502020204030204" pitchFamily="34" charset="0"/>
                <a:cs typeface="Arial" panose="020B0604020202020204" pitchFamily="34" charset="0"/>
              </a:rPr>
              <a:t>Bioviz</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Bioptim generates </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online-generated figures</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inspired by the real-time graphics from </a:t>
            </a:r>
            <a:r>
              <a:rPr lang="en-US" sz="2000" b="1" kern="100" dirty="0" err="1">
                <a:effectLst/>
                <a:latin typeface="Times New Roman" panose="02020603050405020304" pitchFamily="18" charset="0"/>
                <a:ea typeface="Calibri" panose="020F0502020204030204" pitchFamily="34" charset="0"/>
                <a:cs typeface="Arial" panose="020B0604020202020204" pitchFamily="34" charset="0"/>
              </a:rPr>
              <a:t>Muscod</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-II</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These figures allow users to visualize the optimized variables at each iteration of the solver, providing insights into the optimization process and the changes in variables over time. </a:t>
            </a:r>
          </a:p>
          <a:p>
            <a:pPr marL="0" marR="0" algn="just">
              <a:lnSpc>
                <a:spcPct val="107000"/>
              </a:lnSpc>
              <a:spcBef>
                <a:spcPts val="0"/>
              </a:spcBef>
              <a:spcAft>
                <a:spcPts val="800"/>
              </a:spcAft>
            </a:pPr>
            <a:endParaRPr lang="en-US"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Arial" panose="020B0604020202020204" pitchFamily="34" charset="0"/>
              </a:rPr>
              <a:t>To facilitate further analysis and </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post-processing</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Bioptim leverages the </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Python pickle library</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This library enables </a:t>
            </a:r>
            <a:r>
              <a:rPr lang="en-US" sz="2000" b="1" kern="100" dirty="0">
                <a:effectLst/>
                <a:latin typeface="Times New Roman" panose="02020603050405020304" pitchFamily="18" charset="0"/>
                <a:ea typeface="Calibri" panose="020F0502020204030204" pitchFamily="34" charset="0"/>
                <a:cs typeface="Arial" panose="020B0604020202020204" pitchFamily="34" charset="0"/>
              </a:rPr>
              <a:t>easy saving and loading</a:t>
            </a:r>
            <a:r>
              <a:rPr lang="en-US" sz="2000" kern="100" dirty="0">
                <a:effectLst/>
                <a:latin typeface="Times New Roman" panose="02020603050405020304" pitchFamily="18" charset="0"/>
                <a:ea typeface="Calibri" panose="020F0502020204030204" pitchFamily="34" charset="0"/>
                <a:cs typeface="Arial" panose="020B0604020202020204" pitchFamily="34" charset="0"/>
              </a:rPr>
              <a:t> of the Optimal Control Problems (OCPs), allowing users to store the OCPs for later analysis and examination of the results.</a:t>
            </a:r>
            <a:endParaRPr lang="en-US"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id="{B07EA948-84EF-D93F-D464-7CEE53C99E25}"/>
              </a:ext>
            </a:extLst>
          </p:cNvPr>
          <p:cNvSpPr txBox="1"/>
          <p:nvPr/>
        </p:nvSpPr>
        <p:spPr>
          <a:xfrm>
            <a:off x="1181100" y="386834"/>
            <a:ext cx="6096000" cy="523220"/>
          </a:xfrm>
          <a:prstGeom prst="rect">
            <a:avLst/>
          </a:prstGeom>
          <a:noFill/>
        </p:spPr>
        <p:txBody>
          <a:bodyPr wrap="square">
            <a:spAutoFit/>
          </a:bodyPr>
          <a:lstStyle/>
          <a:p>
            <a:r>
              <a:rPr lang="en-US" sz="2800" b="1" i="1" u="sng" kern="100" dirty="0">
                <a:solidFill>
                  <a:srgbClr val="C00000"/>
                </a:solidFill>
                <a:effectLst/>
                <a:latin typeface="Times New Roman" panose="02020603050405020304" pitchFamily="18" charset="0"/>
                <a:ea typeface="Calibri" panose="020F0502020204030204" pitchFamily="34" charset="0"/>
                <a:cs typeface="Arial" panose="020B0604020202020204" pitchFamily="34" charset="0"/>
              </a:rPr>
              <a:t>Visualization</a:t>
            </a:r>
            <a:endParaRPr lang="en-US" b="1" i="1" u="sng" dirty="0">
              <a:solidFill>
                <a:srgbClr val="C00000"/>
              </a:solidFill>
            </a:endParaRPr>
          </a:p>
        </p:txBody>
      </p:sp>
    </p:spTree>
    <p:extLst>
      <p:ext uri="{BB962C8B-B14F-4D97-AF65-F5344CB8AC3E}">
        <p14:creationId xmlns:p14="http://schemas.microsoft.com/office/powerpoint/2010/main" val="409125484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5FA2B45-74B9-0D28-C3FD-6E803A936D29}"/>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B3931326-D8D0-3E5B-B8DB-46D3CF9489D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86CE2F1-43BE-DA02-5A97-30F84DAEED4A}"/>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31</a:t>
              </a:r>
            </a:p>
          </p:txBody>
        </p:sp>
      </p:grpSp>
      <p:sp>
        <p:nvSpPr>
          <p:cNvPr id="6" name="TextBox 5">
            <a:extLst>
              <a:ext uri="{FF2B5EF4-FFF2-40B4-BE49-F238E27FC236}">
                <a16:creationId xmlns:a16="http://schemas.microsoft.com/office/drawing/2014/main" id="{92BB576D-D82A-B363-848C-B23D2E31FF66}"/>
              </a:ext>
            </a:extLst>
          </p:cNvPr>
          <p:cNvSpPr txBox="1"/>
          <p:nvPr/>
        </p:nvSpPr>
        <p:spPr>
          <a:xfrm>
            <a:off x="604837" y="659588"/>
            <a:ext cx="10982325" cy="5044907"/>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Fast solvers, such as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Acados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can efficiently solve complex problems using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multistart</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 approaches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This approach helps overcome the issue of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getting stuck in local minima</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which can be a challenge in optimization.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Acados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also allows for obtaining initial solutions from simpler problems, which can guide the resolution of more challenging problems.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On the other hand,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robust solvers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like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Ipopt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are beneficial when the user lacks specific information about the solutions they are seeking. These solvers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do not rely heavily on a good initial guess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are capable of handling a broader range of optimization scenarios.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In the field of biomechanics,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studies often involve scenarios where the dynamics or objective functions change over time.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This can occur due to factors such as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the loss or gain of contacts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or the presence of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time-varying biomechanical tasks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When it comes to tracking or predicting such motions, these changes result in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multiphase optimal control problems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(OCPs).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200" kern="100" dirty="0">
                <a:solidFill>
                  <a:srgbClr val="FF0000"/>
                </a:solidFill>
                <a:effectLst/>
                <a:latin typeface="Times New Roman" panose="02020603050405020304" pitchFamily="18" charset="0"/>
                <a:ea typeface="Calibri" panose="020F0502020204030204" pitchFamily="34" charset="0"/>
                <a:cs typeface="Arial" panose="020B0604020202020204" pitchFamily="34" charset="0"/>
              </a:rPr>
              <a:t>One limitation of </a:t>
            </a:r>
            <a:r>
              <a:rPr lang="en-US" sz="1200" kern="100" dirty="0" err="1">
                <a:solidFill>
                  <a:srgbClr val="FF0000"/>
                </a:solidFill>
                <a:effectLst/>
                <a:latin typeface="Times New Roman" panose="02020603050405020304" pitchFamily="18" charset="0"/>
                <a:ea typeface="Calibri" panose="020F0502020204030204" pitchFamily="34" charset="0"/>
                <a:cs typeface="Arial" panose="020B0604020202020204" pitchFamily="34" charset="0"/>
              </a:rPr>
              <a:t>OpenSim</a:t>
            </a:r>
            <a:r>
              <a:rPr lang="en-US" sz="1200" kern="100" dirty="0">
                <a:solidFill>
                  <a:srgbClr val="FF0000"/>
                </a:solidFill>
                <a:effectLst/>
                <a:latin typeface="Times New Roman" panose="02020603050405020304" pitchFamily="18" charset="0"/>
                <a:ea typeface="Calibri" panose="020F0502020204030204" pitchFamily="34" charset="0"/>
                <a:cs typeface="Arial" panose="020B0604020202020204" pitchFamily="34" charset="0"/>
              </a:rPr>
              <a:t> </a:t>
            </a:r>
            <a:r>
              <a:rPr lang="en-US" sz="1200" kern="100" dirty="0" err="1">
                <a:solidFill>
                  <a:srgbClr val="FF0000"/>
                </a:solidFill>
                <a:effectLst/>
                <a:latin typeface="Times New Roman" panose="02020603050405020304" pitchFamily="18" charset="0"/>
                <a:ea typeface="Calibri" panose="020F0502020204030204" pitchFamily="34" charset="0"/>
                <a:cs typeface="Arial" panose="020B0604020202020204" pitchFamily="34" charset="0"/>
              </a:rPr>
              <a:t>Moco</a:t>
            </a:r>
            <a:r>
              <a:rPr lang="en-US" sz="1200" kern="100" dirty="0">
                <a:solidFill>
                  <a:srgbClr val="FF0000"/>
                </a:solidFill>
                <a:effectLst/>
                <a:latin typeface="Times New Roman" panose="02020603050405020304" pitchFamily="18" charset="0"/>
                <a:ea typeface="Calibri" panose="020F0502020204030204" pitchFamily="34" charset="0"/>
                <a:cs typeface="Arial" panose="020B0604020202020204" pitchFamily="34" charset="0"/>
              </a:rPr>
              <a:t> is that it currently does not provide the capability to handle multiphase OCPs.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94031489"/>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60F6D1B-981D-0E74-AACC-12CE8C5EDB2B}"/>
              </a:ext>
            </a:extLst>
          </p:cNvPr>
          <p:cNvGrpSpPr/>
          <p:nvPr/>
        </p:nvGrpSpPr>
        <p:grpSpPr>
          <a:xfrm>
            <a:off x="10475577" y="53802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E3EC95F7-CEE4-059C-6E13-EA0504748E7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341709C-D2E8-81AB-C33F-C3A78F160BE2}"/>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32</a:t>
              </a:r>
            </a:p>
          </p:txBody>
        </p:sp>
      </p:grpSp>
      <p:sp>
        <p:nvSpPr>
          <p:cNvPr id="6" name="TextBox 5">
            <a:extLst>
              <a:ext uri="{FF2B5EF4-FFF2-40B4-BE49-F238E27FC236}">
                <a16:creationId xmlns:a16="http://schemas.microsoft.com/office/drawing/2014/main" id="{B5657F56-CD78-1BF2-4A55-5414546BBCD8}"/>
              </a:ext>
            </a:extLst>
          </p:cNvPr>
          <p:cNvSpPr txBox="1"/>
          <p:nvPr/>
        </p:nvSpPr>
        <p:spPr>
          <a:xfrm>
            <a:off x="523875" y="640501"/>
            <a:ext cx="11283496" cy="4706866"/>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In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Bioptim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there is a flexible mechanism to handle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constraints and objective functions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 the optimization process.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Let's take the example of a biomechanical task, reaching a target or performing cyclic motions. Initially, you can specify this requirement as a Constraint called TRACK_STATE, which ensures that the final state of the model matches the desired configuration. However, suppose the optimization problem struggles to converge with this constraint. In that case, you have the option to convert it into an objective function with the same name but with a higher weight assigned to it.</a:t>
            </a:r>
          </a:p>
          <a:p>
            <a:pPr marL="0" marR="0" algn="just">
              <a:lnSpc>
                <a:spcPct val="107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By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transforming the constraint into an objective function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solver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prioritizes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minimizing</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discrepancy between the final model configuration and the desired configuration. The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higher</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weight</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amplifies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importance of achieving the desired final state, nudging the solver toward finding a feasible solution that satisfies the constraint.</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In summary, Bioptim empowers users to adapt their optimization problems by dynamically adjusting constraints and objective functions. This feature aids in addressing convergence challenges and finding feasible solutions in biomechanical tasks where certain constraints, such as enforcing specific final configurations, are crucial.</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1565730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D5171B2B-36F9-F111-C028-3EC6BB8ADBFC}"/>
              </a:ext>
            </a:extLst>
          </p:cNvPr>
          <p:cNvGrpSpPr/>
          <p:nvPr/>
        </p:nvGrpSpPr>
        <p:grpSpPr>
          <a:xfrm>
            <a:off x="10424777" y="471986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2EA3C9C9-7A02-C612-2A1A-751C6E1F3B5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6DE9582-6264-3C21-A9E6-E46A23A5E08D}"/>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33</a:t>
              </a:r>
            </a:p>
          </p:txBody>
        </p:sp>
      </p:grpSp>
      <p:sp>
        <p:nvSpPr>
          <p:cNvPr id="6" name="TextBox 5">
            <a:extLst>
              <a:ext uri="{FF2B5EF4-FFF2-40B4-BE49-F238E27FC236}">
                <a16:creationId xmlns:a16="http://schemas.microsoft.com/office/drawing/2014/main" id="{3CC83AE8-EB10-1F85-3A06-1AD46A5D31AB}"/>
              </a:ext>
            </a:extLst>
          </p:cNvPr>
          <p:cNvSpPr txBox="1"/>
          <p:nvPr/>
        </p:nvSpPr>
        <p:spPr>
          <a:xfrm>
            <a:off x="674489" y="1419248"/>
            <a:ext cx="10843022" cy="3418821"/>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While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Biorbd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offers a straightforward approach to defining new models using the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bioMod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file format, it's important to note that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Biorbd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does not include a graphical user interface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GUI</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specifically for building models. Instead, users can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translate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existing models from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OpenSim</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into the .</a:t>
            </a:r>
            <a:r>
              <a:rPr lang="en-US" sz="1800" b="1" kern="100" dirty="0" err="1">
                <a:effectLst/>
                <a:latin typeface="Times New Roman" panose="02020603050405020304" pitchFamily="18" charset="0"/>
                <a:ea typeface="Calibri" panose="020F0502020204030204" pitchFamily="34" charset="0"/>
                <a:cs typeface="Arial" panose="020B0604020202020204" pitchFamily="34" charset="0"/>
              </a:rPr>
              <a:t>bioMod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format. </a:t>
            </a:r>
          </a:p>
          <a:p>
            <a:pPr marL="0" marR="0" algn="just">
              <a:lnSpc>
                <a:spcPct val="107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b="1" u="sng" kern="100" dirty="0" err="1">
                <a:solidFill>
                  <a:srgbClr val="FF0000"/>
                </a:solidFill>
                <a:latin typeface="Times New Roman" panose="02020603050405020304" pitchFamily="18" charset="0"/>
                <a:ea typeface="Calibri" panose="020F0502020204030204" pitchFamily="34" charset="0"/>
                <a:cs typeface="Arial" panose="020B0604020202020204" pitchFamily="34" charset="0"/>
              </a:rPr>
              <a:t>Biorbd</a:t>
            </a:r>
            <a:r>
              <a:rPr lang="en-US" b="1" u="sng" kern="100" dirty="0">
                <a:solidFill>
                  <a:srgbClr val="FF0000"/>
                </a:solidFill>
                <a:latin typeface="Times New Roman" panose="02020603050405020304" pitchFamily="18" charset="0"/>
                <a:ea typeface="Calibri" panose="020F0502020204030204" pitchFamily="34" charset="0"/>
                <a:cs typeface="Arial" panose="020B0604020202020204" pitchFamily="34" charset="0"/>
              </a:rPr>
              <a:t> </a:t>
            </a:r>
            <a:r>
              <a:rPr lang="en-US" u="sng" kern="100" dirty="0">
                <a:solidFill>
                  <a:srgbClr val="FF0000"/>
                </a:solidFill>
                <a:latin typeface="Times New Roman" panose="02020603050405020304" pitchFamily="18" charset="0"/>
                <a:ea typeface="Calibri" panose="020F0502020204030204" pitchFamily="34" charset="0"/>
                <a:cs typeface="Arial" panose="020B0604020202020204" pitchFamily="34" charset="0"/>
              </a:rPr>
              <a:t>is limited to supporting only one wrapping object per muscle and rigid tendons. Wrapping objects are used to simulate the interaction between muscles and anatomical structures, such as bones or other tissues, by defining the path the muscle takes around these structures.</a:t>
            </a:r>
          </a:p>
          <a:p>
            <a:pPr marL="0" marR="0" algn="just">
              <a:lnSpc>
                <a:spcPct val="107000"/>
              </a:lnSpc>
              <a:spcBef>
                <a:spcPts val="0"/>
              </a:spcBef>
              <a:spcAft>
                <a:spcPts val="800"/>
              </a:spcAft>
            </a:pPr>
            <a:endParaRPr lang="en-US" kern="100" dirty="0">
              <a:latin typeface="Times New Roman" panose="02020603050405020304" pitchFamily="18"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By acknowledging these limitations and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exploring alternative methods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kern="100" dirty="0" err="1">
                <a:effectLst/>
                <a:latin typeface="Times New Roman" panose="02020603050405020304" pitchFamily="18" charset="0"/>
                <a:ea typeface="Calibri" panose="020F0502020204030204" pitchFamily="34" charset="0"/>
                <a:cs typeface="Arial" panose="020B0604020202020204" pitchFamily="34" charset="0"/>
              </a:rPr>
              <a:t>Biorbd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provides a robust and versatile platform for modeling and analyzing musculoskeletal systems in the field of biomechanics. </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5" name="Picture 4" descr="Download Thinking Photography Question Mark Man Stock HQ PNG Image |  FreePNGImg">
            <a:extLst>
              <a:ext uri="{FF2B5EF4-FFF2-40B4-BE49-F238E27FC236}">
                <a16:creationId xmlns:a16="http://schemas.microsoft.com/office/drawing/2014/main" id="{38E563C8-A2E6-4692-6AC9-38A0F63258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65674" y="2138140"/>
            <a:ext cx="743054" cy="743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3932023"/>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1822AF78-56EE-1CF7-91AD-1A9DCC045C2B}"/>
              </a:ext>
            </a:extLst>
          </p:cNvPr>
          <p:cNvGrpSpPr/>
          <p:nvPr/>
        </p:nvGrpSpPr>
        <p:grpSpPr>
          <a:xfrm>
            <a:off x="2369481" y="2093687"/>
            <a:ext cx="5586208" cy="2670628"/>
            <a:chOff x="2572074" y="2009940"/>
            <a:chExt cx="6245639" cy="3141067"/>
          </a:xfrm>
        </p:grpSpPr>
        <p:grpSp>
          <p:nvGrpSpPr>
            <p:cNvPr id="18" name="Group 17">
              <a:extLst>
                <a:ext uri="{FF2B5EF4-FFF2-40B4-BE49-F238E27FC236}">
                  <a16:creationId xmlns:a16="http://schemas.microsoft.com/office/drawing/2014/main" id="{D366F9F6-60FE-DFC5-60D2-A44D863F74DB}"/>
                </a:ext>
              </a:extLst>
            </p:cNvPr>
            <p:cNvGrpSpPr/>
            <p:nvPr/>
          </p:nvGrpSpPr>
          <p:grpSpPr>
            <a:xfrm>
              <a:off x="2572074" y="2009940"/>
              <a:ext cx="5807612" cy="3141067"/>
              <a:chOff x="2572074" y="2009940"/>
              <a:chExt cx="5807612" cy="3141067"/>
            </a:xfrm>
          </p:grpSpPr>
          <p:sp>
            <p:nvSpPr>
              <p:cNvPr id="46" name="Rectangle: Rounded Corners 45">
                <a:extLst>
                  <a:ext uri="{FF2B5EF4-FFF2-40B4-BE49-F238E27FC236}">
                    <a16:creationId xmlns:a16="http://schemas.microsoft.com/office/drawing/2014/main" id="{6DD54F2C-5BEC-86DD-DEA3-4F223C2984AD}"/>
                  </a:ext>
                </a:extLst>
              </p:cNvPr>
              <p:cNvSpPr/>
              <p:nvPr/>
            </p:nvSpPr>
            <p:spPr>
              <a:xfrm>
                <a:off x="2664363" y="3092212"/>
                <a:ext cx="5459002" cy="1903646"/>
              </a:xfrm>
              <a:prstGeom prst="roundRect">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44" name="Straight Arrow Connector 43">
                <a:extLst>
                  <a:ext uri="{FF2B5EF4-FFF2-40B4-BE49-F238E27FC236}">
                    <a16:creationId xmlns:a16="http://schemas.microsoft.com/office/drawing/2014/main" id="{081F74F8-3061-BBAE-DE22-B231354D6166}"/>
                  </a:ext>
                </a:extLst>
              </p:cNvPr>
              <p:cNvCxnSpPr>
                <a:cxnSpLocks/>
              </p:cNvCxnSpPr>
              <p:nvPr/>
            </p:nvCxnSpPr>
            <p:spPr>
              <a:xfrm>
                <a:off x="5147372" y="3516226"/>
                <a:ext cx="0" cy="83275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sp>
            <p:nvSpPr>
              <p:cNvPr id="17" name="Rectangle: Single Corner Snipped 16">
                <a:extLst>
                  <a:ext uri="{FF2B5EF4-FFF2-40B4-BE49-F238E27FC236}">
                    <a16:creationId xmlns:a16="http://schemas.microsoft.com/office/drawing/2014/main" id="{F1ACB4B6-AFA6-3327-87FD-4586336DC6E6}"/>
                  </a:ext>
                </a:extLst>
              </p:cNvPr>
              <p:cNvSpPr/>
              <p:nvPr/>
            </p:nvSpPr>
            <p:spPr>
              <a:xfrm>
                <a:off x="2572074" y="2009940"/>
                <a:ext cx="5807612" cy="3141067"/>
              </a:xfrm>
              <a:prstGeom prst="snip1Rect">
                <a:avLst>
                  <a:gd name="adj" fmla="val 31916"/>
                </a:avLst>
              </a:prstGeom>
              <a:noFill/>
              <a:ln w="22225" cmpd="dbl">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E3768F1B-6535-2E5B-5FDF-6CDE186C57C1}"/>
                </a:ext>
              </a:extLst>
            </p:cNvPr>
            <p:cNvSpPr txBox="1"/>
            <p:nvPr/>
          </p:nvSpPr>
          <p:spPr>
            <a:xfrm>
              <a:off x="2720433" y="2097249"/>
              <a:ext cx="6097280" cy="2642544"/>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1. Decreased Muscle Endurance over time</a:t>
              </a:r>
            </a:p>
            <a:p>
              <a:r>
                <a:rPr lang="en-US" dirty="0">
                  <a:latin typeface="Times New Roman" panose="02020603050405020304" pitchFamily="18" charset="0"/>
                  <a:cs typeface="Times New Roman" panose="02020603050405020304" pitchFamily="18" charset="0"/>
                </a:rPr>
                <a:t>2. Altered Biomechanics: </a:t>
              </a:r>
            </a:p>
            <a:p>
              <a:endParaRPr lang="en-US" dirty="0">
                <a:latin typeface="Times New Roman" panose="02020603050405020304" pitchFamily="18" charset="0"/>
                <a:cs typeface="Times New Roman" panose="02020603050405020304" pitchFamily="18" charset="0"/>
              </a:endParaRPr>
            </a:p>
            <a:p>
              <a:r>
                <a:rPr lang="en-US" sz="1600" b="1" i="0" dirty="0">
                  <a:effectLst/>
                  <a:latin typeface="Times New Roman" panose="02020603050405020304" pitchFamily="18" charset="0"/>
                  <a:cs typeface="Times New Roman" panose="02020603050405020304" pitchFamily="18" charset="0"/>
                </a:rPr>
                <a:t>Changes in pianists' posture and movement patterns</a:t>
              </a:r>
            </a:p>
            <a:p>
              <a:endParaRPr lang="en-US" b="1" dirty="0">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a:p>
              <a:endParaRPr lang="en-US" b="1" i="0" dirty="0">
                <a:effectLst/>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Placing excessive stress on specific muscles or joints</a:t>
              </a:r>
            </a:p>
          </p:txBody>
        </p:sp>
      </p:grpSp>
      <p:sp>
        <p:nvSpPr>
          <p:cNvPr id="8" name="矩形 7">
            <a:extLst>
              <a:ext uri="{FF2B5EF4-FFF2-40B4-BE49-F238E27FC236}">
                <a16:creationId xmlns:a16="http://schemas.microsoft.com/office/drawing/2014/main" id="{AD196D65-89C4-4A9F-A111-28AE1FDF6935}"/>
              </a:ext>
            </a:extLst>
          </p:cNvPr>
          <p:cNvSpPr/>
          <p:nvPr/>
        </p:nvSpPr>
        <p:spPr>
          <a:xfrm>
            <a:off x="2798618" y="-988291"/>
            <a:ext cx="5892800" cy="988291"/>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33" name="图片 32">
            <a:extLst>
              <a:ext uri="{FF2B5EF4-FFF2-40B4-BE49-F238E27FC236}">
                <a16:creationId xmlns:a16="http://schemas.microsoft.com/office/drawing/2014/main" id="{588B58CC-3838-469D-A00B-0F4AC0DC2EFD}"/>
              </a:ext>
            </a:extLst>
          </p:cNvPr>
          <p:cNvPicPr>
            <a:picLocks noChangeAspect="1"/>
          </p:cNvPicPr>
          <p:nvPr/>
        </p:nvPicPr>
        <p:blipFill>
          <a:blip r:embed="rId3">
            <a:extLst>
              <a:ext uri="{28A0092B-C50C-407E-A947-70E740481C1C}">
                <a14:useLocalDpi xmlns:a14="http://schemas.microsoft.com/office/drawing/2010/main" val="0"/>
              </a:ext>
            </a:extLst>
          </a:blip>
          <a:srcRect t="79569" r="11245"/>
          <a:stretch>
            <a:fillRect/>
          </a:stretch>
        </p:blipFill>
        <p:spPr>
          <a:xfrm rot="5400000">
            <a:off x="7528812" y="2172219"/>
            <a:ext cx="6835407" cy="2490968"/>
          </a:xfrm>
          <a:prstGeom prst="rect">
            <a:avLst/>
          </a:prstGeom>
        </p:spPr>
      </p:pic>
      <p:pic>
        <p:nvPicPr>
          <p:cNvPr id="3" name="图片 2">
            <a:extLst>
              <a:ext uri="{FF2B5EF4-FFF2-40B4-BE49-F238E27FC236}">
                <a16:creationId xmlns:a16="http://schemas.microsoft.com/office/drawing/2014/main" id="{6C96287C-650D-4397-AE5F-72E8B15185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21095" y="2095361"/>
            <a:ext cx="2348385" cy="3162421"/>
          </a:xfrm>
          <a:prstGeom prst="rect">
            <a:avLst/>
          </a:prstGeom>
        </p:spPr>
      </p:pic>
      <p:grpSp>
        <p:nvGrpSpPr>
          <p:cNvPr id="2" name="Group 1">
            <a:extLst>
              <a:ext uri="{FF2B5EF4-FFF2-40B4-BE49-F238E27FC236}">
                <a16:creationId xmlns:a16="http://schemas.microsoft.com/office/drawing/2014/main" id="{0079FC36-0012-A444-D19F-9552A1D74A03}"/>
              </a:ext>
            </a:extLst>
          </p:cNvPr>
          <p:cNvGrpSpPr/>
          <p:nvPr/>
        </p:nvGrpSpPr>
        <p:grpSpPr>
          <a:xfrm>
            <a:off x="357281" y="5233774"/>
            <a:ext cx="1157194" cy="1275600"/>
            <a:chOff x="10730006" y="5221047"/>
            <a:chExt cx="1157194" cy="1275600"/>
          </a:xfrm>
        </p:grpSpPr>
        <p:pic>
          <p:nvPicPr>
            <p:cNvPr id="4" name="Picture 2" descr="Piano Clipart Toy Piano - Red Piano Clipart - 958x958 PNG Download - PNGkit">
              <a:extLst>
                <a:ext uri="{FF2B5EF4-FFF2-40B4-BE49-F238E27FC236}">
                  <a16:creationId xmlns:a16="http://schemas.microsoft.com/office/drawing/2014/main" id="{7CCDEAE2-69AD-25BB-28CC-3AE203F42AE3}"/>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89E90C0-EC51-6B4B-61E6-1B049CE18A40}"/>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2</a:t>
              </a:r>
            </a:p>
          </p:txBody>
        </p:sp>
      </p:grpSp>
      <p:sp>
        <p:nvSpPr>
          <p:cNvPr id="40" name="Rectangle 39">
            <a:extLst>
              <a:ext uri="{FF2B5EF4-FFF2-40B4-BE49-F238E27FC236}">
                <a16:creationId xmlns:a16="http://schemas.microsoft.com/office/drawing/2014/main" id="{99A2EBB6-F197-CF29-E2F9-C7590FA9F1F1}"/>
              </a:ext>
            </a:extLst>
          </p:cNvPr>
          <p:cNvSpPr/>
          <p:nvPr/>
        </p:nvSpPr>
        <p:spPr>
          <a:xfrm>
            <a:off x="2504235" y="529626"/>
            <a:ext cx="1591356" cy="84581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Muscle Fatigue</a:t>
            </a:r>
          </a:p>
        </p:txBody>
      </p:sp>
      <p:cxnSp>
        <p:nvCxnSpPr>
          <p:cNvPr id="41" name="Straight Arrow Connector 40">
            <a:extLst>
              <a:ext uri="{FF2B5EF4-FFF2-40B4-BE49-F238E27FC236}">
                <a16:creationId xmlns:a16="http://schemas.microsoft.com/office/drawing/2014/main" id="{39589EB4-272E-EAC4-E496-2160F7B74BAE}"/>
              </a:ext>
            </a:extLst>
          </p:cNvPr>
          <p:cNvCxnSpPr>
            <a:cxnSpLocks/>
          </p:cNvCxnSpPr>
          <p:nvPr/>
        </p:nvCxnSpPr>
        <p:spPr>
          <a:xfrm>
            <a:off x="4095591" y="924970"/>
            <a:ext cx="360904" cy="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sp>
        <p:nvSpPr>
          <p:cNvPr id="43" name="Rectangle 42">
            <a:extLst>
              <a:ext uri="{FF2B5EF4-FFF2-40B4-BE49-F238E27FC236}">
                <a16:creationId xmlns:a16="http://schemas.microsoft.com/office/drawing/2014/main" id="{163B1637-58B5-A302-0C29-C3D9FD3A555E}"/>
              </a:ext>
            </a:extLst>
          </p:cNvPr>
          <p:cNvSpPr/>
          <p:nvPr/>
        </p:nvSpPr>
        <p:spPr>
          <a:xfrm>
            <a:off x="4456495" y="502062"/>
            <a:ext cx="2832947" cy="873379"/>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kern="0" dirty="0">
                <a:effectLst/>
                <a:latin typeface="Times New Roman" panose="02020603050405020304" pitchFamily="18" charset="0"/>
                <a:ea typeface="Calibri" panose="020F0502020204030204" pitchFamily="34" charset="0"/>
              </a:rPr>
              <a:t>Changing kinematic Pattern</a:t>
            </a:r>
            <a:endParaRPr lang="en-US" dirty="0">
              <a:solidFill>
                <a:schemeClr val="tx1"/>
              </a:solidFill>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5B2BCF21-A058-8BA6-F024-C341ED66DEF1}"/>
              </a:ext>
            </a:extLst>
          </p:cNvPr>
          <p:cNvSpPr txBox="1"/>
          <p:nvPr/>
        </p:nvSpPr>
        <p:spPr>
          <a:xfrm>
            <a:off x="3633389" y="5537109"/>
            <a:ext cx="6162594" cy="369332"/>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Localized muscle fatigue Vs. Generalized muscle fatigue</a:t>
            </a:r>
          </a:p>
        </p:txBody>
      </p:sp>
      <p:cxnSp>
        <p:nvCxnSpPr>
          <p:cNvPr id="10" name="Straight Arrow Connector 9">
            <a:extLst>
              <a:ext uri="{FF2B5EF4-FFF2-40B4-BE49-F238E27FC236}">
                <a16:creationId xmlns:a16="http://schemas.microsoft.com/office/drawing/2014/main" id="{1C7657ED-E6C1-D2FC-FD25-EB6475DA0AC2}"/>
              </a:ext>
            </a:extLst>
          </p:cNvPr>
          <p:cNvCxnSpPr>
            <a:cxnSpLocks/>
          </p:cNvCxnSpPr>
          <p:nvPr/>
        </p:nvCxnSpPr>
        <p:spPr>
          <a:xfrm flipH="1">
            <a:off x="8691418" y="2366335"/>
            <a:ext cx="8870" cy="3141067"/>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sp>
        <p:nvSpPr>
          <p:cNvPr id="6" name="Rectangle 5">
            <a:extLst>
              <a:ext uri="{FF2B5EF4-FFF2-40B4-BE49-F238E27FC236}">
                <a16:creationId xmlns:a16="http://schemas.microsoft.com/office/drawing/2014/main" id="{C6FE5D28-623C-3736-201B-CDF41FD448FA}"/>
              </a:ext>
            </a:extLst>
          </p:cNvPr>
          <p:cNvSpPr/>
          <p:nvPr/>
        </p:nvSpPr>
        <p:spPr>
          <a:xfrm>
            <a:off x="551975" y="580866"/>
            <a:ext cx="1591356" cy="845816"/>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a:solidFill>
                  <a:schemeClr val="tx1"/>
                </a:solidFill>
                <a:latin typeface="Times New Roman" panose="02020603050405020304" pitchFamily="18" charset="0"/>
                <a:cs typeface="Times New Roman" panose="02020603050405020304" pitchFamily="18" charset="0"/>
              </a:rPr>
              <a:t>Repetition</a:t>
            </a:r>
          </a:p>
        </p:txBody>
      </p:sp>
      <p:cxnSp>
        <p:nvCxnSpPr>
          <p:cNvPr id="11" name="Straight Arrow Connector 10">
            <a:extLst>
              <a:ext uri="{FF2B5EF4-FFF2-40B4-BE49-F238E27FC236}">
                <a16:creationId xmlns:a16="http://schemas.microsoft.com/office/drawing/2014/main" id="{71A3BCF9-C9D1-BFEA-2940-887A5FA90DD5}"/>
              </a:ext>
            </a:extLst>
          </p:cNvPr>
          <p:cNvCxnSpPr>
            <a:cxnSpLocks/>
          </p:cNvCxnSpPr>
          <p:nvPr/>
        </p:nvCxnSpPr>
        <p:spPr>
          <a:xfrm>
            <a:off x="2143331" y="976210"/>
            <a:ext cx="360904" cy="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sp>
        <p:nvSpPr>
          <p:cNvPr id="12" name="Rectangle 11">
            <a:extLst>
              <a:ext uri="{FF2B5EF4-FFF2-40B4-BE49-F238E27FC236}">
                <a16:creationId xmlns:a16="http://schemas.microsoft.com/office/drawing/2014/main" id="{0DC2E0F0-2A2D-9AE6-16F9-87A64B498F32}"/>
              </a:ext>
            </a:extLst>
          </p:cNvPr>
          <p:cNvSpPr/>
          <p:nvPr/>
        </p:nvSpPr>
        <p:spPr>
          <a:xfrm>
            <a:off x="7741897" y="499122"/>
            <a:ext cx="1446687" cy="186721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800" kern="0" dirty="0">
                <a:effectLst/>
                <a:latin typeface="Times New Roman" panose="02020603050405020304" pitchFamily="18" charset="0"/>
                <a:ea typeface="Calibri" panose="020F0502020204030204" pitchFamily="34" charset="0"/>
              </a:rPr>
              <a:t>Changing Force Distribution</a:t>
            </a:r>
            <a:endParaRPr lang="en-US" dirty="0">
              <a:solidFill>
                <a:schemeClr val="tx1"/>
              </a:solidFill>
              <a:latin typeface="Times New Roman" panose="02020603050405020304" pitchFamily="18" charset="0"/>
              <a:cs typeface="Times New Roman" panose="02020603050405020304" pitchFamily="18" charset="0"/>
            </a:endParaRPr>
          </a:p>
        </p:txBody>
      </p:sp>
      <p:cxnSp>
        <p:nvCxnSpPr>
          <p:cNvPr id="13" name="Straight Arrow Connector 12">
            <a:extLst>
              <a:ext uri="{FF2B5EF4-FFF2-40B4-BE49-F238E27FC236}">
                <a16:creationId xmlns:a16="http://schemas.microsoft.com/office/drawing/2014/main" id="{E353CA8D-8FFD-0126-2CEC-E7A3E90698AA}"/>
              </a:ext>
            </a:extLst>
          </p:cNvPr>
          <p:cNvCxnSpPr>
            <a:cxnSpLocks/>
          </p:cNvCxnSpPr>
          <p:nvPr/>
        </p:nvCxnSpPr>
        <p:spPr>
          <a:xfrm>
            <a:off x="7329084" y="894467"/>
            <a:ext cx="360904" cy="0"/>
          </a:xfrm>
          <a:prstGeom prst="straightConnector1">
            <a:avLst/>
          </a:prstGeom>
          <a:ln cap="sq" cmpd="dbl">
            <a:solidFill>
              <a:srgbClr val="FF0000"/>
            </a:solidFill>
            <a:prstDash val="sysDash"/>
            <a:tailEnd type="triangle"/>
          </a:ln>
        </p:spPr>
        <p:style>
          <a:lnRef idx="2">
            <a:schemeClr val="accent1"/>
          </a:lnRef>
          <a:fillRef idx="1">
            <a:schemeClr val="lt1"/>
          </a:fillRef>
          <a:effectRef idx="0">
            <a:schemeClr val="accent1"/>
          </a:effectRef>
          <a:fontRef idx="minor">
            <a:schemeClr val="dk1"/>
          </a:fontRef>
        </p:style>
      </p:cxnSp>
      <p:sp>
        <p:nvSpPr>
          <p:cNvPr id="16" name="TextBox 15">
            <a:extLst>
              <a:ext uri="{FF2B5EF4-FFF2-40B4-BE49-F238E27FC236}">
                <a16:creationId xmlns:a16="http://schemas.microsoft.com/office/drawing/2014/main" id="{787BF203-8A94-5B75-43C7-06109AD38600}"/>
              </a:ext>
            </a:extLst>
          </p:cNvPr>
          <p:cNvSpPr txBox="1"/>
          <p:nvPr/>
        </p:nvSpPr>
        <p:spPr>
          <a:xfrm>
            <a:off x="3631589" y="5906441"/>
            <a:ext cx="6096000" cy="369332"/>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Fatigue affects variability</a:t>
            </a:r>
          </a:p>
        </p:txBody>
      </p:sp>
    </p:spTree>
    <p:extLst>
      <p:ext uri="{BB962C8B-B14F-4D97-AF65-F5344CB8AC3E}">
        <p14:creationId xmlns:p14="http://schemas.microsoft.com/office/powerpoint/2010/main" val="166967457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FB11156-365C-6C04-3627-7A9285AD4567}"/>
              </a:ext>
            </a:extLst>
          </p:cNvPr>
          <p:cNvSpPr txBox="1"/>
          <p:nvPr/>
        </p:nvSpPr>
        <p:spPr>
          <a:xfrm>
            <a:off x="762000" y="1401279"/>
            <a:ext cx="10551887" cy="4842351"/>
          </a:xfrm>
          <a:prstGeom prst="rect">
            <a:avLst/>
          </a:prstGeom>
          <a:noFill/>
        </p:spPr>
        <p:txBody>
          <a:bodyPr wrap="square">
            <a:spAutoFit/>
          </a:bodyPr>
          <a:lstStyle/>
          <a:p>
            <a:pPr marL="0" marR="0" algn="just">
              <a:lnSpc>
                <a:spcPct val="107000"/>
              </a:lnSpc>
              <a:spcBef>
                <a:spcPts val="0"/>
              </a:spcBef>
              <a:spcAft>
                <a:spcPts val="800"/>
              </a:spcAft>
            </a:pPr>
            <a:r>
              <a:rPr lang="en-US" b="1" i="1" kern="100" dirty="0">
                <a:latin typeface="Times New Roman" panose="02020603050405020304" pitchFamily="18" charset="0"/>
                <a:ea typeface="Calibri" panose="020F0502020204030204" pitchFamily="34" charset="0"/>
                <a:cs typeface="Arial" panose="020B0604020202020204" pitchFamily="34" charset="0"/>
              </a:rPr>
              <a:t>Multi-joint movement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of the upper limb refers to coordinating the movement of all these joints to perform a particular task.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a:t>
            </a:r>
            <a:r>
              <a:rPr lang="en-US" sz="1800" b="1" i="1" kern="100" dirty="0">
                <a:effectLst/>
                <a:latin typeface="Times New Roman" panose="02020603050405020304" pitchFamily="18" charset="0"/>
                <a:ea typeface="Calibri" panose="020F0502020204030204" pitchFamily="34" charset="0"/>
                <a:cs typeface="Arial" panose="020B0604020202020204" pitchFamily="34" charset="0"/>
              </a:rPr>
              <a:t>Better sharing the loads between distal and proximal muscles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refers to the idea that when these movements are coordinated correctly, the workload of moving and controlling the limb can be more evenly distributed across all the associated muscles.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b="1" i="1" kern="100" dirty="0">
                <a:latin typeface="Times New Roman" panose="02020603050405020304" pitchFamily="18" charset="0"/>
                <a:ea typeface="Calibri" panose="020F0502020204030204" pitchFamily="34" charset="0"/>
                <a:cs typeface="Arial" panose="020B0604020202020204" pitchFamily="34" charset="0"/>
              </a:rPr>
              <a:t>Why is this important? </a:t>
            </a: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It can </a:t>
            </a:r>
            <a:r>
              <a:rPr lang="en-US" b="1" i="1" kern="100" dirty="0">
                <a:latin typeface="Times New Roman" panose="02020603050405020304" pitchFamily="18" charset="0"/>
                <a:ea typeface="Calibri" panose="020F0502020204030204" pitchFamily="34" charset="0"/>
                <a:cs typeface="Arial" panose="020B0604020202020204" pitchFamily="34" charset="0"/>
              </a:rPr>
              <a:t>improve efficiency</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b="1" i="1" kern="100" dirty="0">
                <a:latin typeface="Times New Roman" panose="02020603050405020304" pitchFamily="18" charset="0"/>
                <a:ea typeface="Calibri" panose="020F0502020204030204" pitchFamily="34" charset="0"/>
                <a:cs typeface="Arial" panose="020B0604020202020204" pitchFamily="34" charset="0"/>
              </a:rPr>
              <a:t>prevent fatigue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and </a:t>
            </a:r>
            <a:r>
              <a:rPr lang="en-US" b="1" i="1" kern="100" dirty="0">
                <a:latin typeface="Times New Roman" panose="02020603050405020304" pitchFamily="18" charset="0"/>
                <a:ea typeface="Calibri" panose="020F0502020204030204" pitchFamily="34" charset="0"/>
                <a:cs typeface="Arial" panose="020B0604020202020204" pitchFamily="34" charset="0"/>
              </a:rPr>
              <a:t>reduce the risk of injury</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b="1" i="1" kern="100" dirty="0">
                <a:latin typeface="Times New Roman" panose="02020603050405020304" pitchFamily="18" charset="0"/>
                <a:ea typeface="Calibri" panose="020F0502020204030204" pitchFamily="34" charset="0"/>
                <a:cs typeface="Arial" panose="020B0604020202020204" pitchFamily="34" charset="0"/>
              </a:rPr>
              <a:t>Becoming overworked leads to strain or other injuries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Meanwhile, </a:t>
            </a:r>
            <a:r>
              <a:rPr lang="en-US" b="1" i="1" kern="100" dirty="0">
                <a:latin typeface="Times New Roman" panose="02020603050405020304" pitchFamily="18" charset="0"/>
                <a:ea typeface="Calibri" panose="020F0502020204030204" pitchFamily="34" charset="0"/>
                <a:cs typeface="Arial" panose="020B0604020202020204" pitchFamily="34" charset="0"/>
              </a:rPr>
              <a:t>other muscles may become underused and weakened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By engaging </a:t>
            </a:r>
            <a:r>
              <a:rPr lang="en-US" b="1" i="1" kern="100" dirty="0">
                <a:latin typeface="Times New Roman" panose="02020603050405020304" pitchFamily="18" charset="0"/>
                <a:ea typeface="Calibri" panose="020F0502020204030204" pitchFamily="34" charset="0"/>
                <a:cs typeface="Arial" panose="020B0604020202020204" pitchFamily="34" charset="0"/>
              </a:rPr>
              <a:t>a broader range of muscles and moving multiple joints in a coordinated way</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the load is </a:t>
            </a:r>
            <a:r>
              <a:rPr lang="en-US" b="1" i="1" kern="100" dirty="0">
                <a:latin typeface="Times New Roman" panose="02020603050405020304" pitchFamily="18" charset="0"/>
                <a:ea typeface="Calibri" panose="020F0502020204030204" pitchFamily="34" charset="0"/>
                <a:cs typeface="Arial" panose="020B0604020202020204" pitchFamily="34" charset="0"/>
              </a:rPr>
              <a:t>more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b="1" i="1" kern="100" dirty="0">
                <a:latin typeface="Times New Roman" panose="02020603050405020304" pitchFamily="18" charset="0"/>
                <a:ea typeface="Calibri" panose="020F0502020204030204" pitchFamily="34" charset="0"/>
                <a:cs typeface="Arial" panose="020B0604020202020204" pitchFamily="34" charset="0"/>
              </a:rPr>
              <a:t>evenly</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b="1" i="1" kern="100" dirty="0">
                <a:latin typeface="Times New Roman" panose="02020603050405020304" pitchFamily="18" charset="0"/>
                <a:ea typeface="Calibri" panose="020F0502020204030204" pitchFamily="34" charset="0"/>
                <a:cs typeface="Arial" panose="020B0604020202020204" pitchFamily="34" charset="0"/>
              </a:rPr>
              <a:t>distributed</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leading to a healthier and more efficient use of the body's musculature.</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This is also a critical concept in areas such as physical therapy, sports training, and ergonomics, where understanding and optimizing the distribution of muscular load can aid in recovery from injuries, </a:t>
            </a:r>
            <a:r>
              <a:rPr lang="en-US" b="1" i="1" kern="100" dirty="0">
                <a:latin typeface="Times New Roman" panose="02020603050405020304" pitchFamily="18" charset="0"/>
                <a:ea typeface="Calibri" panose="020F0502020204030204" pitchFamily="34" charset="0"/>
                <a:cs typeface="Arial" panose="020B0604020202020204" pitchFamily="34" charset="0"/>
              </a:rPr>
              <a:t>enhance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athletic </a:t>
            </a:r>
            <a:r>
              <a:rPr lang="en-US" b="1" i="1" kern="100" dirty="0">
                <a:latin typeface="Times New Roman" panose="02020603050405020304" pitchFamily="18" charset="0"/>
                <a:ea typeface="Calibri" panose="020F0502020204030204" pitchFamily="34" charset="0"/>
                <a:cs typeface="Arial" panose="020B0604020202020204" pitchFamily="34" charset="0"/>
              </a:rPr>
              <a:t>performance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or improve the design of tools and workspaces.</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7C9FF1E6-A17F-9D70-68AC-B4B934DA5795}"/>
              </a:ext>
            </a:extLst>
          </p:cNvPr>
          <p:cNvGrpSpPr/>
          <p:nvPr/>
        </p:nvGrpSpPr>
        <p:grpSpPr>
          <a:xfrm>
            <a:off x="10591691" y="270370"/>
            <a:ext cx="1041934" cy="1087215"/>
            <a:chOff x="10730006" y="5221047"/>
            <a:chExt cx="1157194" cy="1275600"/>
          </a:xfrm>
          <a:effectLst>
            <a:reflection stA="0" endPos="0" dist="50800" dir="5400000" sy="-100000" algn="bl" rotWithShape="0"/>
          </a:effectLst>
        </p:grpSpPr>
        <p:pic>
          <p:nvPicPr>
            <p:cNvPr id="4" name="Picture 3" descr="Piano Clipart Toy Piano - Red Piano Clipart - 958x958 PNG Download - PNGkit">
              <a:extLst>
                <a:ext uri="{FF2B5EF4-FFF2-40B4-BE49-F238E27FC236}">
                  <a16:creationId xmlns:a16="http://schemas.microsoft.com/office/drawing/2014/main" id="{912CD2B7-E65E-5407-E26B-3B001839994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0323743-FA32-C133-5AAB-1B3D0CB814E1}"/>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34</a:t>
              </a:r>
            </a:p>
          </p:txBody>
        </p:sp>
      </p:grpSp>
      <p:sp>
        <p:nvSpPr>
          <p:cNvPr id="6" name="Rectangle: Rounded Corners 5">
            <a:extLst>
              <a:ext uri="{FF2B5EF4-FFF2-40B4-BE49-F238E27FC236}">
                <a16:creationId xmlns:a16="http://schemas.microsoft.com/office/drawing/2014/main" id="{8CE0D573-F15A-5D57-C871-4B924FB91F2E}"/>
              </a:ext>
            </a:extLst>
          </p:cNvPr>
          <p:cNvSpPr/>
          <p:nvPr/>
        </p:nvSpPr>
        <p:spPr>
          <a:xfrm>
            <a:off x="1197429" y="401254"/>
            <a:ext cx="7547428" cy="756034"/>
          </a:xfrm>
          <a:prstGeom prst="roundRect">
            <a:avLst/>
          </a:prstGeom>
          <a:noFill/>
          <a:ln w="25400" cmpd="dbl">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1D344C4B-DCBB-CD64-15FA-1E9BD9DAFF85}"/>
              </a:ext>
            </a:extLst>
          </p:cNvPr>
          <p:cNvSpPr txBox="1"/>
          <p:nvPr/>
        </p:nvSpPr>
        <p:spPr>
          <a:xfrm>
            <a:off x="2924629" y="444948"/>
            <a:ext cx="5029199" cy="584775"/>
          </a:xfrm>
          <a:prstGeom prst="rect">
            <a:avLst/>
          </a:prstGeom>
          <a:noFill/>
        </p:spPr>
        <p:txBody>
          <a:bodyPr wrap="square" rtlCol="0">
            <a:spAutoFit/>
          </a:bodyPr>
          <a:lstStyle/>
          <a:p>
            <a:r>
              <a:rPr lang="en-US" sz="3200" b="1" i="1" u="sng" dirty="0">
                <a:solidFill>
                  <a:srgbClr val="C00000"/>
                </a:solidFill>
                <a:latin typeface="Times New Roman" panose="02020603050405020304" pitchFamily="18" charset="0"/>
                <a:cs typeface="Times New Roman" panose="02020603050405020304" pitchFamily="18" charset="0"/>
              </a:rPr>
              <a:t>I</a:t>
            </a:r>
            <a:r>
              <a:rPr lang="en-US" sz="2000" b="1" dirty="0">
                <a:latin typeface="Times New Roman" panose="02020603050405020304" pitchFamily="18" charset="0"/>
                <a:cs typeface="Times New Roman" panose="02020603050405020304" pitchFamily="18" charset="0"/>
              </a:rPr>
              <a:t>nternship</a:t>
            </a:r>
            <a:r>
              <a:rPr lang="en-US" sz="3200" b="1" dirty="0">
                <a:latin typeface="Times New Roman" panose="02020603050405020304" pitchFamily="18" charset="0"/>
                <a:cs typeface="Times New Roman" panose="02020603050405020304" pitchFamily="18" charset="0"/>
              </a:rPr>
              <a:t> </a:t>
            </a:r>
            <a:r>
              <a:rPr lang="en-US" sz="3200" b="1" i="1" u="sng" dirty="0">
                <a:solidFill>
                  <a:srgbClr val="C00000"/>
                </a:solidFill>
                <a:latin typeface="Times New Roman" panose="02020603050405020304" pitchFamily="18" charset="0"/>
                <a:cs typeface="Times New Roman" panose="02020603050405020304" pitchFamily="18" charset="0"/>
              </a:rPr>
              <a:t>R</a:t>
            </a:r>
            <a:r>
              <a:rPr lang="en-US" sz="2000" b="1" dirty="0">
                <a:latin typeface="Times New Roman" panose="02020603050405020304" pitchFamily="18" charset="0"/>
                <a:cs typeface="Times New Roman" panose="02020603050405020304" pitchFamily="18" charset="0"/>
              </a:rPr>
              <a:t>eports </a:t>
            </a:r>
            <a:r>
              <a:rPr lang="en-US" sz="3200" b="1" i="1" u="sng" dirty="0">
                <a:solidFill>
                  <a:srgbClr val="C00000"/>
                </a:solidFill>
                <a:latin typeface="Times New Roman" panose="02020603050405020304" pitchFamily="18" charset="0"/>
                <a:cs typeface="Times New Roman" panose="02020603050405020304" pitchFamily="18" charset="0"/>
              </a:rPr>
              <a:t>R</a:t>
            </a:r>
            <a:r>
              <a:rPr lang="en-US" sz="2000" b="1" dirty="0">
                <a:latin typeface="Times New Roman" panose="02020603050405020304" pitchFamily="18" charset="0"/>
                <a:cs typeface="Times New Roman" panose="02020603050405020304" pitchFamily="18" charset="0"/>
              </a:rPr>
              <a:t>eview </a:t>
            </a:r>
            <a:endParaRPr lang="en-US"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8108732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534CC89-CA54-3DF7-0D50-E09D74F7BFAA}"/>
              </a:ext>
            </a:extLst>
          </p:cNvPr>
          <p:cNvGrpSpPr/>
          <p:nvPr/>
        </p:nvGrpSpPr>
        <p:grpSpPr>
          <a:xfrm>
            <a:off x="10591691" y="27037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7127CA68-1624-8168-E27A-C709B360DC3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C9CB779-E515-89F3-1BFC-AE5F45791A83}"/>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35</a:t>
              </a:r>
            </a:p>
          </p:txBody>
        </p:sp>
      </p:grpSp>
      <p:sp>
        <p:nvSpPr>
          <p:cNvPr id="10" name="TextBox 9">
            <a:extLst>
              <a:ext uri="{FF2B5EF4-FFF2-40B4-BE49-F238E27FC236}">
                <a16:creationId xmlns:a16="http://schemas.microsoft.com/office/drawing/2014/main" id="{72210B02-C844-92A4-E27E-54C7323A4B85}"/>
              </a:ext>
            </a:extLst>
          </p:cNvPr>
          <p:cNvSpPr txBox="1"/>
          <p:nvPr/>
        </p:nvSpPr>
        <p:spPr>
          <a:xfrm>
            <a:off x="694122" y="594605"/>
            <a:ext cx="9897569" cy="4524315"/>
          </a:xfrm>
          <a:prstGeom prst="rect">
            <a:avLst/>
          </a:prstGeom>
          <a:noFill/>
        </p:spPr>
        <p:txBody>
          <a:bodyPr wrap="square">
            <a:spAutoFit/>
          </a:bodyPr>
          <a:lstStyle/>
          <a:p>
            <a:pPr algn="just"/>
            <a:r>
              <a:rPr lang="en-US" sz="1600" kern="100" dirty="0">
                <a:latin typeface="Times New Roman" panose="02020603050405020304" pitchFamily="18" charset="0"/>
                <a:ea typeface="Calibri" panose="020F0502020204030204" pitchFamily="34" charset="0"/>
                <a:cs typeface="Arial" panose="020B0604020202020204" pitchFamily="34" charset="0"/>
              </a:rPr>
              <a:t>Consider a biomechanical model of a human arm performing a reaching task. The goal is to optimize the movement trajectory of the arm to reach a target point while considering the muscle activations and joint torques.</a:t>
            </a:r>
          </a:p>
          <a:p>
            <a:pPr algn="just"/>
            <a:endParaRPr lang="en-US" sz="1600" kern="100" dirty="0">
              <a:latin typeface="Times New Roman" panose="02020603050405020304" pitchFamily="18" charset="0"/>
              <a:ea typeface="Calibri" panose="020F0502020204030204" pitchFamily="34" charset="0"/>
              <a:cs typeface="Arial" panose="020B0604020202020204" pitchFamily="34" charset="0"/>
            </a:endParaRPr>
          </a:p>
          <a:p>
            <a:pPr algn="just">
              <a:buFont typeface="+mj-lt"/>
              <a:buAutoNum type="arabicPeriod"/>
            </a:pPr>
            <a:r>
              <a:rPr lang="en-US" sz="1600" b="1"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In this approach, you can define specific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along the desired trajectory of the arm movement. For example, you can specify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at the starting, intermediate, and target positions. These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serve as landmarks that the optimization algorithm must ensure the arm passes through during the movement. By including these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as constraints or objectives in the optimization problem, the algorithm will shape the trajectory to ensure the arm follows the desired path.</a:t>
            </a:r>
          </a:p>
          <a:p>
            <a:pPr algn="just">
              <a:buFont typeface="+mj-lt"/>
              <a:buAutoNum type="arabicPeriod"/>
            </a:pPr>
            <a:endParaRPr lang="en-US" sz="1600" kern="100" dirty="0">
              <a:latin typeface="Times New Roman" panose="02020603050405020304" pitchFamily="18" charset="0"/>
              <a:ea typeface="Calibri" panose="020F0502020204030204" pitchFamily="34" charset="0"/>
              <a:cs typeface="Arial" panose="020B0604020202020204" pitchFamily="34" charset="0"/>
            </a:endParaRPr>
          </a:p>
          <a:p>
            <a:pPr algn="just"/>
            <a:r>
              <a:rPr lang="en-US" sz="1600" b="1" kern="100" dirty="0">
                <a:latin typeface="Times New Roman" panose="02020603050405020304" pitchFamily="18" charset="0"/>
                <a:ea typeface="Calibri" panose="020F0502020204030204" pitchFamily="34" charset="0"/>
                <a:cs typeface="Arial" panose="020B0604020202020204" pitchFamily="34" charset="0"/>
              </a:rPr>
              <a:t>2. Preprocessed Moment Arms</a:t>
            </a:r>
            <a:r>
              <a:rPr lang="en-US" sz="1600" kern="100" dirty="0">
                <a:latin typeface="Times New Roman" panose="02020603050405020304" pitchFamily="18" charset="0"/>
                <a:ea typeface="Calibri" panose="020F0502020204030204" pitchFamily="34" charset="0"/>
                <a:cs typeface="Arial" panose="020B0604020202020204" pitchFamily="34" charset="0"/>
              </a:rPr>
              <a:t>: In this approach, you calculate and store the moment arms of the muscles beforehand. Moment arms represent the lever arm or the perpendicular distance between the muscle line of action and the joint axis. Instead of directly considering multiple wrapping objects to simulate muscle-bone interactions, you express the moment arms as polynomial functions of the degrees of freedom (</a:t>
            </a:r>
            <a:r>
              <a:rPr lang="en-US" sz="1600" kern="100" dirty="0" err="1">
                <a:latin typeface="Times New Roman" panose="02020603050405020304" pitchFamily="18" charset="0"/>
                <a:ea typeface="Calibri" panose="020F0502020204030204" pitchFamily="34" charset="0"/>
                <a:cs typeface="Arial" panose="020B0604020202020204" pitchFamily="34" charset="0"/>
              </a:rPr>
              <a:t>DoFs</a:t>
            </a:r>
            <a:r>
              <a:rPr lang="en-US" sz="1600" kern="100" dirty="0">
                <a:latin typeface="Times New Roman" panose="02020603050405020304" pitchFamily="18" charset="0"/>
                <a:ea typeface="Calibri" panose="020F0502020204030204" pitchFamily="34" charset="0"/>
                <a:cs typeface="Arial" panose="020B0604020202020204" pitchFamily="34" charset="0"/>
              </a:rPr>
              <a:t>) that intersect with the muscle. For example, the moment arm of a biceps muscle can be expressed as a function of elbow flexion angle. These pre-computed moment arms are then used during the optimization process to evaluate muscle-tendon forces and optimize the movement. Using preprocessed moment arms avoids the computational complexity and optimization challenges associated with multiple wrapping objects.</a:t>
            </a:r>
          </a:p>
          <a:p>
            <a:pPr algn="just"/>
            <a:endParaRPr lang="en-US" sz="1600" kern="100" dirty="0">
              <a:latin typeface="Times New Roman" panose="02020603050405020304" pitchFamily="18"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655195207"/>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48D45ABB-E5BB-698C-7DD3-36A4711D234A}"/>
              </a:ext>
            </a:extLst>
          </p:cNvPr>
          <p:cNvGrpSpPr/>
          <p:nvPr/>
        </p:nvGrpSpPr>
        <p:grpSpPr>
          <a:xfrm>
            <a:off x="10591691" y="27037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49B14E57-E274-C828-B8AE-8EAD263C9C50}"/>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8199BCE-5C4A-69A3-B118-DCD49FDA945E}"/>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36</a:t>
              </a:r>
            </a:p>
          </p:txBody>
        </p:sp>
      </p:grpSp>
      <p:sp>
        <p:nvSpPr>
          <p:cNvPr id="6" name="TextBox 5">
            <a:extLst>
              <a:ext uri="{FF2B5EF4-FFF2-40B4-BE49-F238E27FC236}">
                <a16:creationId xmlns:a16="http://schemas.microsoft.com/office/drawing/2014/main" id="{0637EFF1-114D-7263-D6BB-0B583875C5CE}"/>
              </a:ext>
            </a:extLst>
          </p:cNvPr>
          <p:cNvSpPr txBox="1"/>
          <p:nvPr/>
        </p:nvSpPr>
        <p:spPr>
          <a:xfrm>
            <a:off x="1019735" y="1782395"/>
            <a:ext cx="10152530" cy="3293209"/>
          </a:xfrm>
          <a:prstGeom prst="rect">
            <a:avLst/>
          </a:prstGeom>
          <a:noFill/>
        </p:spPr>
        <p:txBody>
          <a:bodyPr wrap="square">
            <a:spAutoFit/>
          </a:bodyPr>
          <a:lstStyle/>
          <a:p>
            <a:pPr algn="just"/>
            <a:r>
              <a:rPr lang="en-US" sz="1600" kern="100" dirty="0">
                <a:latin typeface="Times New Roman" panose="02020603050405020304" pitchFamily="18" charset="0"/>
                <a:ea typeface="Calibri" panose="020F0502020204030204" pitchFamily="34" charset="0"/>
                <a:cs typeface="Arial" panose="020B0604020202020204" pitchFamily="34" charset="0"/>
              </a:rPr>
              <a:t>A </a:t>
            </a:r>
            <a:r>
              <a:rPr lang="en-US" sz="1600" b="1" kern="100" dirty="0" err="1">
                <a:latin typeface="Times New Roman" panose="02020603050405020304" pitchFamily="18" charset="0"/>
                <a:ea typeface="Calibri" panose="020F0502020204030204" pitchFamily="34" charset="0"/>
                <a:cs typeface="Arial" panose="020B0604020202020204" pitchFamily="34" charset="0"/>
              </a:rPr>
              <a:t>viapoint</a:t>
            </a:r>
            <a:r>
              <a:rPr lang="en-US" sz="1600" kern="100" dirty="0">
                <a:latin typeface="Times New Roman" panose="02020603050405020304" pitchFamily="18" charset="0"/>
                <a:ea typeface="Calibri" panose="020F0502020204030204" pitchFamily="34" charset="0"/>
                <a:cs typeface="Arial" panose="020B0604020202020204" pitchFamily="34" charset="0"/>
              </a:rPr>
              <a:t>, in the context of biomechanics and musculoskeletal modeling, is </a:t>
            </a:r>
            <a:r>
              <a:rPr lang="en-US" sz="1600" b="1" kern="100" dirty="0">
                <a:latin typeface="Times New Roman" panose="02020603050405020304" pitchFamily="18" charset="0"/>
                <a:ea typeface="Calibri" panose="020F0502020204030204" pitchFamily="34" charset="0"/>
                <a:cs typeface="Arial" panose="020B0604020202020204" pitchFamily="34" charset="0"/>
              </a:rPr>
              <a:t>a reference point </a:t>
            </a:r>
            <a:r>
              <a:rPr lang="en-US" sz="1600" kern="100" dirty="0">
                <a:latin typeface="Times New Roman" panose="02020603050405020304" pitchFamily="18" charset="0"/>
                <a:ea typeface="Calibri" panose="020F0502020204030204" pitchFamily="34" charset="0"/>
                <a:cs typeface="Arial" panose="020B0604020202020204" pitchFamily="34" charset="0"/>
              </a:rPr>
              <a:t>or </a:t>
            </a:r>
            <a:r>
              <a:rPr lang="en-US" sz="1600" b="1" kern="100" dirty="0">
                <a:latin typeface="Times New Roman" panose="02020603050405020304" pitchFamily="18" charset="0"/>
                <a:ea typeface="Calibri" panose="020F0502020204030204" pitchFamily="34" charset="0"/>
                <a:cs typeface="Arial" panose="020B0604020202020204" pitchFamily="34" charset="0"/>
              </a:rPr>
              <a:t>position</a:t>
            </a:r>
            <a:r>
              <a:rPr lang="en-US" sz="1600" kern="100" dirty="0">
                <a:latin typeface="Times New Roman" panose="02020603050405020304" pitchFamily="18" charset="0"/>
                <a:ea typeface="Calibri" panose="020F0502020204030204" pitchFamily="34" charset="0"/>
                <a:cs typeface="Arial" panose="020B0604020202020204" pitchFamily="34" charset="0"/>
              </a:rPr>
              <a:t> that is defined within the motion trajectory of a system or a joint. It serves as a key landmark or target location that the system or joint is expected to pass through during its movement.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are often used to guide and optimize the desired motion or movement pattern.</a:t>
            </a:r>
          </a:p>
          <a:p>
            <a:pPr algn="just"/>
            <a:endParaRPr lang="en-US" sz="1600" kern="100" dirty="0">
              <a:latin typeface="Times New Roman" panose="02020603050405020304" pitchFamily="18" charset="0"/>
              <a:ea typeface="Calibri" panose="020F0502020204030204" pitchFamily="34" charset="0"/>
              <a:cs typeface="Arial" panose="020B0604020202020204" pitchFamily="34" charset="0"/>
            </a:endParaRPr>
          </a:p>
          <a:p>
            <a:pPr algn="just"/>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provide a way to incorporate specific constraints or objectives in the analysis and optimization of biomechanical systems. By defining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along a trajectory, researchers and engineers can impose specific requirements on the motion, such as ensuring certain body parts or joints reach certain positions or orientations at specific times. By including </a:t>
            </a:r>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in the modeling and optimization process, researchers can fine-tune the desired motion trajectory and ensure that the simulated or analyzed system follows the desired path with precision.</a:t>
            </a:r>
          </a:p>
          <a:p>
            <a:pPr algn="just"/>
            <a:endParaRPr lang="en-US" sz="1600" kern="100" dirty="0">
              <a:latin typeface="Times New Roman" panose="02020603050405020304" pitchFamily="18" charset="0"/>
              <a:ea typeface="Calibri" panose="020F0502020204030204" pitchFamily="34" charset="0"/>
              <a:cs typeface="Arial" panose="020B0604020202020204" pitchFamily="34" charset="0"/>
            </a:endParaRPr>
          </a:p>
          <a:p>
            <a:pPr algn="just"/>
            <a:r>
              <a:rPr lang="en-US" sz="1600" kern="100" dirty="0" err="1">
                <a:latin typeface="Times New Roman" panose="02020603050405020304" pitchFamily="18" charset="0"/>
                <a:ea typeface="Calibri" panose="020F0502020204030204" pitchFamily="34" charset="0"/>
                <a:cs typeface="Arial" panose="020B0604020202020204" pitchFamily="34" charset="0"/>
              </a:rPr>
              <a:t>Viapoints</a:t>
            </a:r>
            <a:r>
              <a:rPr lang="en-US" sz="1600" kern="100" dirty="0">
                <a:latin typeface="Times New Roman" panose="02020603050405020304" pitchFamily="18" charset="0"/>
                <a:ea typeface="Calibri" panose="020F0502020204030204" pitchFamily="34" charset="0"/>
                <a:cs typeface="Arial" panose="020B0604020202020204" pitchFamily="34" charset="0"/>
              </a:rPr>
              <a:t> are a useful tool in biomechanics research, as they allow for the customization and control of motion patterns in various applications, such as rehabilitation, sports analysis, and ergonomics. </a:t>
            </a:r>
          </a:p>
        </p:txBody>
      </p:sp>
    </p:spTree>
    <p:extLst>
      <p:ext uri="{BB962C8B-B14F-4D97-AF65-F5344CB8AC3E}">
        <p14:creationId xmlns:p14="http://schemas.microsoft.com/office/powerpoint/2010/main" val="5625699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174B2A3-955C-4445-4D9B-00A998CCEE36}"/>
              </a:ext>
            </a:extLst>
          </p:cNvPr>
          <p:cNvGrpSpPr/>
          <p:nvPr/>
        </p:nvGrpSpPr>
        <p:grpSpPr>
          <a:xfrm>
            <a:off x="10591691" y="270370"/>
            <a:ext cx="1041934" cy="1087215"/>
            <a:chOff x="10730006" y="5221047"/>
            <a:chExt cx="1157194" cy="1275600"/>
          </a:xfrm>
          <a:effectLst>
            <a:reflection stA="0" endPos="0" dist="50800" dir="5400000" sy="-100000" algn="bl" rotWithShape="0"/>
          </a:effectLst>
        </p:grpSpPr>
        <p:pic>
          <p:nvPicPr>
            <p:cNvPr id="3" name="Picture 2" descr="Piano Clipart Toy Piano - Red Piano Clipart - 958x958 PNG Download - PNGkit">
              <a:extLst>
                <a:ext uri="{FF2B5EF4-FFF2-40B4-BE49-F238E27FC236}">
                  <a16:creationId xmlns:a16="http://schemas.microsoft.com/office/drawing/2014/main" id="{6689EBB1-4475-AD62-9951-4F064C0C34EA}"/>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2F36843-6BC4-0A3B-C87A-D15DD9D74A6C}"/>
                </a:ext>
              </a:extLst>
            </p:cNvPr>
            <p:cNvSpPr txBox="1"/>
            <p:nvPr/>
          </p:nvSpPr>
          <p:spPr>
            <a:xfrm>
              <a:off x="10966103" y="5601463"/>
              <a:ext cx="507146" cy="433327"/>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37</a:t>
              </a:r>
            </a:p>
          </p:txBody>
        </p:sp>
      </p:grpSp>
      <p:sp>
        <p:nvSpPr>
          <p:cNvPr id="6" name="TextBox 5">
            <a:extLst>
              <a:ext uri="{FF2B5EF4-FFF2-40B4-BE49-F238E27FC236}">
                <a16:creationId xmlns:a16="http://schemas.microsoft.com/office/drawing/2014/main" id="{EC745FA3-9B6A-2149-18E2-64B5F1D3EA2E}"/>
              </a:ext>
            </a:extLst>
          </p:cNvPr>
          <p:cNvSpPr txBox="1"/>
          <p:nvPr/>
        </p:nvSpPr>
        <p:spPr>
          <a:xfrm>
            <a:off x="1027738" y="379162"/>
            <a:ext cx="6097280" cy="584775"/>
          </a:xfrm>
          <a:prstGeom prst="rect">
            <a:avLst/>
          </a:prstGeom>
          <a:noFill/>
        </p:spPr>
        <p:txBody>
          <a:bodyPr wrap="square">
            <a:spAutoFit/>
          </a:bodyPr>
          <a:lstStyle/>
          <a:p>
            <a:r>
              <a:rPr lang="en-US" sz="3200" b="1" i="1" u="sng" dirty="0">
                <a:solidFill>
                  <a:srgbClr val="C00000"/>
                </a:solidFill>
                <a:latin typeface="Times New Roman" panose="02020603050405020304" pitchFamily="18" charset="0"/>
                <a:cs typeface="Times New Roman" panose="02020603050405020304" pitchFamily="18" charset="0"/>
              </a:rPr>
              <a:t>G</a:t>
            </a:r>
            <a:r>
              <a:rPr lang="en-US" sz="2000" b="1" dirty="0">
                <a:latin typeface="Times New Roman" panose="02020603050405020304" pitchFamily="18" charset="0"/>
                <a:cs typeface="Times New Roman" panose="02020603050405020304" pitchFamily="18" charset="0"/>
              </a:rPr>
              <a:t>it, </a:t>
            </a:r>
            <a:r>
              <a:rPr lang="en-US" sz="3200" b="1" i="1" u="sng" dirty="0">
                <a:solidFill>
                  <a:srgbClr val="C00000"/>
                </a:solidFill>
                <a:latin typeface="Times New Roman" panose="02020603050405020304" pitchFamily="18" charset="0"/>
                <a:cs typeface="Times New Roman" panose="02020603050405020304" pitchFamily="18" charset="0"/>
              </a:rPr>
              <a:t>G</a:t>
            </a:r>
            <a:r>
              <a:rPr lang="en-US" sz="2000" b="1" dirty="0">
                <a:latin typeface="Times New Roman" panose="02020603050405020304" pitchFamily="18" charset="0"/>
                <a:cs typeface="Times New Roman" panose="02020603050405020304" pitchFamily="18" charset="0"/>
              </a:rPr>
              <a:t>itHub, and </a:t>
            </a:r>
            <a:r>
              <a:rPr lang="en-US" sz="3200" b="1" i="1" u="sng" dirty="0">
                <a:solidFill>
                  <a:srgbClr val="C00000"/>
                </a:solidFill>
                <a:latin typeface="Times New Roman" panose="02020603050405020304" pitchFamily="18" charset="0"/>
                <a:cs typeface="Times New Roman" panose="02020603050405020304" pitchFamily="18" charset="0"/>
              </a:rPr>
              <a:t>G</a:t>
            </a:r>
            <a:r>
              <a:rPr lang="en-US" sz="2000" b="1" dirty="0">
                <a:latin typeface="Times New Roman" panose="02020603050405020304" pitchFamily="18" charset="0"/>
                <a:cs typeface="Times New Roman" panose="02020603050405020304" pitchFamily="18" charset="0"/>
              </a:rPr>
              <a:t>itKraken</a:t>
            </a:r>
          </a:p>
        </p:txBody>
      </p:sp>
      <p:sp>
        <p:nvSpPr>
          <p:cNvPr id="7" name="TextBox 6">
            <a:extLst>
              <a:ext uri="{FF2B5EF4-FFF2-40B4-BE49-F238E27FC236}">
                <a16:creationId xmlns:a16="http://schemas.microsoft.com/office/drawing/2014/main" id="{867C5302-9AF2-3688-D2FD-30A554A5A4D0}"/>
              </a:ext>
            </a:extLst>
          </p:cNvPr>
          <p:cNvSpPr txBox="1"/>
          <p:nvPr/>
        </p:nvSpPr>
        <p:spPr>
          <a:xfrm>
            <a:off x="651741" y="1144620"/>
            <a:ext cx="10981883" cy="338554"/>
          </a:xfrm>
          <a:prstGeom prst="rect">
            <a:avLst/>
          </a:prstGeom>
          <a:noFill/>
        </p:spPr>
        <p:txBody>
          <a:bodyPr wrap="square">
            <a:spAutoFit/>
          </a:bodyPr>
          <a:lstStyle/>
          <a:p>
            <a:pPr algn="just"/>
            <a:endParaRPr lang="en-US" sz="1600" kern="100" dirty="0">
              <a:latin typeface="Times New Roman" panose="02020603050405020304" pitchFamily="18"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A76EF58D-03FE-CB8F-45D7-127CFF88C953}"/>
              </a:ext>
            </a:extLst>
          </p:cNvPr>
          <p:cNvSpPr txBox="1"/>
          <p:nvPr/>
        </p:nvSpPr>
        <p:spPr>
          <a:xfrm>
            <a:off x="1019735" y="1782395"/>
            <a:ext cx="10152530" cy="2554545"/>
          </a:xfrm>
          <a:prstGeom prst="rect">
            <a:avLst/>
          </a:prstGeom>
          <a:noFill/>
        </p:spPr>
        <p:txBody>
          <a:bodyPr wrap="square">
            <a:spAutoFit/>
          </a:bodyPr>
          <a:lstStyle/>
          <a:p>
            <a:pPr algn="just"/>
            <a:r>
              <a:rPr lang="en-US" sz="1600" kern="100">
                <a:latin typeface="Times New Roman" panose="02020603050405020304" pitchFamily="18" charset="0"/>
                <a:ea typeface="Calibri" panose="020F0502020204030204" pitchFamily="34" charset="0"/>
                <a:cs typeface="Arial" panose="020B0604020202020204" pitchFamily="34" charset="0"/>
              </a:rPr>
              <a:t>SCS: Source Control System</a:t>
            </a:r>
          </a:p>
          <a:p>
            <a:pPr algn="just"/>
            <a:endParaRPr lang="en-US" sz="1600" kern="100">
              <a:latin typeface="Times New Roman" panose="02020603050405020304" pitchFamily="18" charset="0"/>
              <a:ea typeface="Calibri" panose="020F0502020204030204" pitchFamily="34" charset="0"/>
              <a:cs typeface="Arial" panose="020B0604020202020204" pitchFamily="34" charset="0"/>
            </a:endParaRPr>
          </a:p>
          <a:p>
            <a:pPr marL="285750" indent="-285750" algn="just">
              <a:buFont typeface="Arial" panose="020B0604020202020204" pitchFamily="34" charset="0"/>
              <a:buChar char="•"/>
            </a:pPr>
            <a:r>
              <a:rPr lang="en-US" sz="1600" kern="100">
                <a:latin typeface="Times New Roman" panose="02020603050405020304" pitchFamily="18" charset="0"/>
                <a:ea typeface="Calibri" panose="020F0502020204030204" pitchFamily="34" charset="0"/>
                <a:cs typeface="Arial" panose="020B0604020202020204" pitchFamily="34" charset="0"/>
              </a:rPr>
              <a:t>To track our code changes, Save an initial version, update the version, and compare… Switch between different versions. Who made the changes?</a:t>
            </a:r>
          </a:p>
          <a:p>
            <a:pPr marL="285750" indent="-285750" algn="just">
              <a:buFont typeface="Arial" panose="020B0604020202020204" pitchFamily="34" charset="0"/>
              <a:buChar char="•"/>
            </a:pPr>
            <a:r>
              <a:rPr lang="en-US" sz="1600" kern="100">
                <a:latin typeface="Times New Roman" panose="02020603050405020304" pitchFamily="18" charset="0"/>
                <a:ea typeface="Calibri" panose="020F0502020204030204" pitchFamily="34" charset="0"/>
                <a:cs typeface="Arial" panose="020B0604020202020204" pitchFamily="34" charset="0"/>
              </a:rPr>
              <a:t>Github: Online website for keeping the repository</a:t>
            </a:r>
          </a:p>
          <a:p>
            <a:pPr marL="285750" indent="-285750" algn="just">
              <a:buFont typeface="Arial" panose="020B0604020202020204" pitchFamily="34" charset="0"/>
              <a:buChar char="•"/>
            </a:pPr>
            <a:r>
              <a:rPr lang="en-US" sz="1600" kern="100">
                <a:latin typeface="Times New Roman" panose="02020603050405020304" pitchFamily="18" charset="0"/>
                <a:ea typeface="Calibri" panose="020F0502020204030204" pitchFamily="34" charset="0"/>
                <a:cs typeface="Arial" panose="020B0604020202020204" pitchFamily="34" charset="0"/>
              </a:rPr>
              <a:t>Clone: Bring the repository that is hosted somewhere like Github into your local machine</a:t>
            </a:r>
          </a:p>
          <a:p>
            <a:pPr marL="285750" indent="-285750" algn="just">
              <a:buFont typeface="Arial" panose="020B0604020202020204" pitchFamily="34" charset="0"/>
              <a:buChar char="•"/>
            </a:pPr>
            <a:r>
              <a:rPr lang="en-US" sz="1600" kern="100">
                <a:latin typeface="Times New Roman" panose="02020603050405020304" pitchFamily="18" charset="0"/>
                <a:ea typeface="Calibri" panose="020F0502020204030204" pitchFamily="34" charset="0"/>
                <a:cs typeface="Arial" panose="020B0604020202020204" pitchFamily="34" charset="0"/>
              </a:rPr>
              <a:t>Repo. Is a complete project.</a:t>
            </a:r>
          </a:p>
          <a:p>
            <a:pPr marL="285750" indent="-285750" algn="just">
              <a:buFont typeface="Arial" panose="020B0604020202020204" pitchFamily="34" charset="0"/>
              <a:buChar char="•"/>
            </a:pPr>
            <a:r>
              <a:rPr lang="en-US" sz="1600" kern="100">
                <a:latin typeface="Times New Roman" panose="02020603050405020304" pitchFamily="18" charset="0"/>
                <a:ea typeface="Calibri" panose="020F0502020204030204" pitchFamily="34" charset="0"/>
                <a:cs typeface="Arial" panose="020B0604020202020204" pitchFamily="34" charset="0"/>
              </a:rPr>
              <a:t>Readme.md   ---- md:markdown</a:t>
            </a:r>
          </a:p>
          <a:p>
            <a:pPr algn="just"/>
            <a:r>
              <a:rPr lang="en-US" sz="1600" kern="100">
                <a:latin typeface="Times New Roman" panose="02020603050405020304" pitchFamily="18" charset="0"/>
                <a:ea typeface="Calibri" panose="020F0502020204030204" pitchFamily="34" charset="0"/>
                <a:cs typeface="Arial" panose="020B0604020202020204" pitchFamily="34" charset="0"/>
              </a:rPr>
              <a:t> </a:t>
            </a:r>
          </a:p>
          <a:p>
            <a:pPr algn="just"/>
            <a:r>
              <a:rPr lang="en-US" sz="1600" kern="100">
                <a:latin typeface="Times New Roman" panose="02020603050405020304" pitchFamily="18" charset="0"/>
                <a:ea typeface="Calibri" panose="020F0502020204030204" pitchFamily="34" charset="0"/>
                <a:cs typeface="Arial" panose="020B0604020202020204" pitchFamily="34" charset="0"/>
              </a:rPr>
              <a:t>  </a:t>
            </a:r>
            <a:endParaRPr lang="en-US" sz="1600" kern="100" dirty="0">
              <a:latin typeface="Times New Roman" panose="02020603050405020304" pitchFamily="18"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417709388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矩形 87">
            <a:extLst>
              <a:ext uri="{FF2B5EF4-FFF2-40B4-BE49-F238E27FC236}">
                <a16:creationId xmlns:a16="http://schemas.microsoft.com/office/drawing/2014/main" id="{636FB2F5-387D-4145-817D-700619534344}"/>
              </a:ext>
            </a:extLst>
          </p:cNvPr>
          <p:cNvSpPr/>
          <p:nvPr/>
        </p:nvSpPr>
        <p:spPr>
          <a:xfrm>
            <a:off x="6687820" y="2687717"/>
            <a:ext cx="380876" cy="5921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65">
              <a:cs typeface="+mn-ea"/>
              <a:sym typeface="+mn-lt"/>
            </a:endParaRPr>
          </a:p>
        </p:txBody>
      </p:sp>
      <p:grpSp>
        <p:nvGrpSpPr>
          <p:cNvPr id="3" name="Group 2">
            <a:extLst>
              <a:ext uri="{FF2B5EF4-FFF2-40B4-BE49-F238E27FC236}">
                <a16:creationId xmlns:a16="http://schemas.microsoft.com/office/drawing/2014/main" id="{DFF3A67B-7D8D-F2D8-3003-9E958A9F8A3D}"/>
              </a:ext>
            </a:extLst>
          </p:cNvPr>
          <p:cNvGrpSpPr/>
          <p:nvPr/>
        </p:nvGrpSpPr>
        <p:grpSpPr>
          <a:xfrm>
            <a:off x="10730006" y="5221047"/>
            <a:ext cx="1157194" cy="1275600"/>
            <a:chOff x="10730006" y="5221047"/>
            <a:chExt cx="1157194" cy="1275600"/>
          </a:xfrm>
        </p:grpSpPr>
        <p:pic>
          <p:nvPicPr>
            <p:cNvPr id="4" name="Picture 2" descr="Piano Clipart Toy Piano - Red Piano Clipart - 958x958 PNG Download - PNGkit">
              <a:extLst>
                <a:ext uri="{FF2B5EF4-FFF2-40B4-BE49-F238E27FC236}">
                  <a16:creationId xmlns:a16="http://schemas.microsoft.com/office/drawing/2014/main" id="{409F8012-5AF8-C2C7-E3AC-19DB36E006E7}"/>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D1D77247-18C9-42C3-356B-CFE075B5118B}"/>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3</a:t>
              </a:r>
            </a:p>
          </p:txBody>
        </p:sp>
      </p:grpSp>
      <p:sp>
        <p:nvSpPr>
          <p:cNvPr id="14" name="TextBox 13">
            <a:extLst>
              <a:ext uri="{FF2B5EF4-FFF2-40B4-BE49-F238E27FC236}">
                <a16:creationId xmlns:a16="http://schemas.microsoft.com/office/drawing/2014/main" id="{3A44DB63-6724-F6A9-0B33-A7C5F1EF146B}"/>
              </a:ext>
            </a:extLst>
          </p:cNvPr>
          <p:cNvSpPr txBox="1"/>
          <p:nvPr/>
        </p:nvSpPr>
        <p:spPr>
          <a:xfrm>
            <a:off x="368834" y="673014"/>
            <a:ext cx="11418475" cy="2862322"/>
          </a:xfrm>
          <a:prstGeom prst="rect">
            <a:avLst/>
          </a:prstGeom>
          <a:noFill/>
        </p:spPr>
        <p:txBody>
          <a:bodyPr wrap="square">
            <a:spAutoFit/>
          </a:bodyPr>
          <a:lstStyle/>
          <a:p>
            <a:pPr algn="l"/>
            <a:r>
              <a:rPr lang="en-US" dirty="0">
                <a:latin typeface="Times New Roman" panose="02020603050405020304" pitchFamily="18" charset="0"/>
                <a:cs typeface="Times New Roman" panose="02020603050405020304" pitchFamily="18" charset="0"/>
              </a:rPr>
              <a:t>Numerous research studies have focused on examining the </a:t>
            </a:r>
            <a:r>
              <a:rPr lang="en-US" u="sng" dirty="0">
                <a:latin typeface="Times New Roman" panose="02020603050405020304" pitchFamily="18" charset="0"/>
                <a:cs typeface="Times New Roman" panose="02020603050405020304" pitchFamily="18" charset="0"/>
              </a:rPr>
              <a:t>playing techniques </a:t>
            </a:r>
            <a:r>
              <a:rPr lang="en-US" dirty="0">
                <a:latin typeface="Times New Roman" panose="02020603050405020304" pitchFamily="18" charset="0"/>
                <a:cs typeface="Times New Roman" panose="02020603050405020304" pitchFamily="18" charset="0"/>
              </a:rPr>
              <a:t>employed by professional pianists in relation to </a:t>
            </a:r>
            <a:r>
              <a:rPr lang="en-US" u="sng" dirty="0">
                <a:latin typeface="Times New Roman" panose="02020603050405020304" pitchFamily="18" charset="0"/>
                <a:cs typeface="Times New Roman" panose="02020603050405020304" pitchFamily="18" charset="0"/>
              </a:rPr>
              <a:t>their upper limbs and trunk</a:t>
            </a:r>
            <a:r>
              <a:rPr lang="en-US" dirty="0">
                <a:latin typeface="Times New Roman" panose="02020603050405020304" pitchFamily="18" charset="0"/>
                <a:cs typeface="Times New Roman" panose="02020603050405020304" pitchFamily="18" charset="0"/>
              </a:rPr>
              <a:t>. </a:t>
            </a:r>
          </a:p>
          <a:p>
            <a:pPr algn="l"/>
            <a:endParaRPr lang="en-US" dirty="0">
              <a:latin typeface="Times New Roman" panose="02020603050405020304" pitchFamily="18" charset="0"/>
              <a:cs typeface="Times New Roman" panose="02020603050405020304" pitchFamily="18" charset="0"/>
            </a:endParaRPr>
          </a:p>
          <a:p>
            <a:pPr algn="l"/>
            <a:r>
              <a:rPr lang="en-US" b="1" dirty="0">
                <a:solidFill>
                  <a:srgbClr val="C00000"/>
                </a:solidFill>
                <a:latin typeface="Times New Roman" panose="02020603050405020304" pitchFamily="18" charset="0"/>
                <a:cs typeface="Times New Roman" panose="02020603050405020304" pitchFamily="18" charset="0"/>
              </a:rPr>
              <a:t>Our Contribution: </a:t>
            </a:r>
          </a:p>
          <a:p>
            <a:pPr algn="l"/>
            <a:r>
              <a:rPr lang="en-US" dirty="0">
                <a:latin typeface="Times New Roman" panose="02020603050405020304" pitchFamily="18" charset="0"/>
                <a:cs typeface="Times New Roman" panose="02020603050405020304" pitchFamily="18" charset="0"/>
              </a:rPr>
              <a:t>However, No study to date has utilized </a:t>
            </a:r>
            <a:r>
              <a:rPr lang="en-US" b="1" u="sng" dirty="0">
                <a:solidFill>
                  <a:srgbClr val="C00000"/>
                </a:solidFill>
                <a:latin typeface="Times New Roman" panose="02020603050405020304" pitchFamily="18" charset="0"/>
                <a:cs typeface="Times New Roman" panose="02020603050405020304" pitchFamily="18" charset="0"/>
              </a:rPr>
              <a:t>computer simulation and optimal control </a:t>
            </a:r>
            <a:r>
              <a:rPr lang="en-US" dirty="0">
                <a:latin typeface="Times New Roman" panose="02020603050405020304" pitchFamily="18" charset="0"/>
                <a:cs typeface="Times New Roman" panose="02020603050405020304" pitchFamily="18" charset="0"/>
              </a:rPr>
              <a:t>methods to address this issue. </a:t>
            </a:r>
          </a:p>
          <a:p>
            <a:pPr algn="l"/>
            <a:endParaRPr lang="en-US" dirty="0">
              <a:latin typeface="Times New Roman" panose="02020603050405020304" pitchFamily="18" charset="0"/>
              <a:cs typeface="Times New Roman" panose="02020603050405020304" pitchFamily="18" charset="0"/>
            </a:endParaRPr>
          </a:p>
          <a:p>
            <a:pPr marL="342900" indent="-342900" algn="just">
              <a:buAutoNum type="arabicParenR"/>
            </a:pPr>
            <a:r>
              <a:rPr lang="en-US" dirty="0">
                <a:latin typeface="Times New Roman" panose="02020603050405020304" pitchFamily="18" charset="0"/>
                <a:cs typeface="Times New Roman" panose="02020603050405020304" pitchFamily="18" charset="0"/>
              </a:rPr>
              <a:t>This </a:t>
            </a:r>
            <a:r>
              <a:rPr lang="en-US" u="sng" dirty="0">
                <a:latin typeface="Times New Roman" panose="02020603050405020304" pitchFamily="18" charset="0"/>
                <a:cs typeface="Times New Roman" panose="02020603050405020304" pitchFamily="18" charset="0"/>
              </a:rPr>
              <a:t>innovative approach </a:t>
            </a:r>
            <a:r>
              <a:rPr lang="en-US" dirty="0">
                <a:latin typeface="Times New Roman" panose="02020603050405020304" pitchFamily="18" charset="0"/>
                <a:cs typeface="Times New Roman" panose="02020603050405020304" pitchFamily="18" charset="0"/>
              </a:rPr>
              <a:t>offers a unique opportunity to analyze the problem without the requirement of conducting extensive experiments involving a large sample size of participants.</a:t>
            </a:r>
          </a:p>
          <a:p>
            <a:pPr marL="342900" indent="-342900" algn="just">
              <a:buAutoNum type="arabicParenR"/>
            </a:pPr>
            <a:r>
              <a:rPr lang="en-US" dirty="0">
                <a:latin typeface="Times New Roman" panose="02020603050405020304" pitchFamily="18" charset="0"/>
                <a:cs typeface="Times New Roman" panose="02020603050405020304" pitchFamily="18" charset="0"/>
              </a:rPr>
              <a:t>The unique capabilities of Bioptim's control algorithms (</a:t>
            </a:r>
            <a:r>
              <a:rPr lang="en-US" b="1" dirty="0">
                <a:latin typeface="Times New Roman" panose="02020603050405020304" pitchFamily="18" charset="0"/>
                <a:cs typeface="Times New Roman" panose="02020603050405020304" pitchFamily="18" charset="0"/>
              </a:rPr>
              <a:t>Analyzing the impact of different variables on performance</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Slide No. 13       </a:t>
            </a:r>
          </a:p>
        </p:txBody>
      </p:sp>
      <p:pic>
        <p:nvPicPr>
          <p:cNvPr id="1026" name="Picture 2" descr="Play Piano White Transparent, Piano Playing Gesture, Finger, Catch, Nail  PNG Image For Free Download">
            <a:extLst>
              <a:ext uri="{FF2B5EF4-FFF2-40B4-BE49-F238E27FC236}">
                <a16:creationId xmlns:a16="http://schemas.microsoft.com/office/drawing/2014/main" id="{60DD334F-8FC2-A8DD-5F98-8E30BB993DF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5917" l="2000" r="96417"/>
                    </a14:imgEffect>
                    <a14:imgEffect>
                      <a14:sharpenSoften amount="4000"/>
                    </a14:imgEffect>
                    <a14:imgEffect>
                      <a14:colorTemperature colorTemp="8563"/>
                    </a14:imgEffect>
                    <a14:imgEffect>
                      <a14:saturation sat="79000"/>
                    </a14:imgEffect>
                    <a14:imgEffect>
                      <a14:brightnessContrast bright="4000" contrast="-35000"/>
                    </a14:imgEffect>
                  </a14:imgLayer>
                </a14:imgProps>
              </a:ext>
              <a:ext uri="{28A0092B-C50C-407E-A947-70E740481C1C}">
                <a14:useLocalDpi xmlns:a14="http://schemas.microsoft.com/office/drawing/2010/main" val="0"/>
              </a:ext>
            </a:extLst>
          </a:blip>
          <a:srcRect/>
          <a:stretch>
            <a:fillRect/>
          </a:stretch>
        </p:blipFill>
        <p:spPr bwMode="auto">
          <a:xfrm>
            <a:off x="816109" y="3258337"/>
            <a:ext cx="1356076" cy="1356076"/>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AAA5A91B-2E37-5A0F-7B22-AE7E3C39D783}"/>
              </a:ext>
            </a:extLst>
          </p:cNvPr>
          <p:cNvSpPr txBox="1"/>
          <p:nvPr/>
        </p:nvSpPr>
        <p:spPr>
          <a:xfrm>
            <a:off x="816109" y="4356980"/>
            <a:ext cx="9712698" cy="3046988"/>
          </a:xfrm>
          <a:prstGeom prst="rect">
            <a:avLst/>
          </a:prstGeom>
          <a:noFill/>
        </p:spPr>
        <p:txBody>
          <a:bodyPr wrap="square">
            <a:spAutoFit/>
          </a:bodyPr>
          <a:lstStyle/>
          <a:p>
            <a:pPr algn="l"/>
            <a:r>
              <a:rPr lang="en-US" sz="1600" dirty="0">
                <a:latin typeface="Times New Roman" panose="02020603050405020304" pitchFamily="18" charset="0"/>
                <a:cs typeface="Times New Roman" panose="02020603050405020304" pitchFamily="18" charset="0"/>
              </a:rPr>
              <a:t>1) The project concerns the study of the </a:t>
            </a:r>
            <a:r>
              <a:rPr lang="en-US" sz="1600" b="1" dirty="0">
                <a:latin typeface="Times New Roman" panose="02020603050405020304" pitchFamily="18" charset="0"/>
                <a:cs typeface="Times New Roman" panose="02020603050405020304" pitchFamily="18" charset="0"/>
              </a:rPr>
              <a:t>piano gesture</a:t>
            </a:r>
            <a:r>
              <a:rPr lang="en-US" sz="1600" dirty="0">
                <a:latin typeface="Times New Roman" panose="02020603050405020304" pitchFamily="18" charset="0"/>
                <a:cs typeface="Times New Roman" panose="02020603050405020304" pitchFamily="18" charset="0"/>
              </a:rPr>
              <a:t> via digital simulation and the theory of optimal control. </a:t>
            </a:r>
          </a:p>
          <a:p>
            <a:pPr algn="l"/>
            <a:endParaRPr lang="en-US" sz="1600" dirty="0">
              <a:latin typeface="Times New Roman" panose="02020603050405020304" pitchFamily="18" charset="0"/>
              <a:cs typeface="Times New Roman" panose="02020603050405020304" pitchFamily="18" charset="0"/>
            </a:endParaRPr>
          </a:p>
          <a:p>
            <a:pPr algn="l"/>
            <a:r>
              <a:rPr lang="en-US" sz="1600" dirty="0">
                <a:latin typeface="Times New Roman" panose="02020603050405020304" pitchFamily="18" charset="0"/>
                <a:cs typeface="Times New Roman" panose="02020603050405020304" pitchFamily="18" charset="0"/>
              </a:rPr>
              <a:t>The objective is to discover </a:t>
            </a:r>
            <a:r>
              <a:rPr lang="en-US" sz="1600" b="1" u="sng" dirty="0">
                <a:latin typeface="Times New Roman" panose="02020603050405020304" pitchFamily="18" charset="0"/>
                <a:cs typeface="Times New Roman" panose="02020603050405020304" pitchFamily="18" charset="0"/>
              </a:rPr>
              <a:t>New Playing Strategies and Multi-joint movement patterns. </a:t>
            </a:r>
          </a:p>
          <a:p>
            <a:pPr algn="l"/>
            <a:endParaRPr lang="en-US" sz="1600" b="1" u="sng" dirty="0">
              <a:latin typeface="Times New Roman" panose="02020603050405020304" pitchFamily="18" charset="0"/>
              <a:cs typeface="Times New Roman" panose="02020603050405020304" pitchFamily="18" charset="0"/>
            </a:endParaRPr>
          </a:p>
          <a:p>
            <a:pPr algn="l"/>
            <a:r>
              <a:rPr lang="en-US" sz="1600" dirty="0">
                <a:latin typeface="Times New Roman" panose="02020603050405020304" pitchFamily="18" charset="0"/>
                <a:cs typeface="Times New Roman" panose="02020603050405020304" pitchFamily="18" charset="0"/>
              </a:rPr>
              <a:t> </a:t>
            </a:r>
            <a:r>
              <a:rPr lang="en-US" sz="1600" b="1" u="sng" dirty="0">
                <a:latin typeface="Times New Roman" panose="02020603050405020304" pitchFamily="18" charset="0"/>
                <a:cs typeface="Times New Roman" panose="02020603050405020304" pitchFamily="18" charset="0"/>
              </a:rPr>
              <a:t>better share the load between distal and proximal muscles</a:t>
            </a:r>
            <a:r>
              <a:rPr lang="en-US" sz="1600" dirty="0">
                <a:latin typeface="Times New Roman" panose="02020603050405020304" pitchFamily="18" charset="0"/>
                <a:cs typeface="Times New Roman" panose="02020603050405020304" pitchFamily="18" charset="0"/>
              </a:rPr>
              <a:t> (</a:t>
            </a:r>
            <a:r>
              <a:rPr lang="en-US" sz="1600" b="1" dirty="0">
                <a:latin typeface="Times New Roman" panose="02020603050405020304" pitchFamily="18" charset="0"/>
                <a:cs typeface="Times New Roman" panose="02020603050405020304" pitchFamily="18" charset="0"/>
              </a:rPr>
              <a:t>L</a:t>
            </a:r>
            <a:r>
              <a:rPr lang="en-US" sz="1600" dirty="0">
                <a:latin typeface="Times New Roman" panose="02020603050405020304" pitchFamily="18" charset="0"/>
                <a:cs typeface="Times New Roman" panose="02020603050405020304" pitchFamily="18" charset="0"/>
              </a:rPr>
              <a:t>oad </a:t>
            </a:r>
            <a:r>
              <a:rPr lang="en-US" sz="1600" b="1" dirty="0">
                <a:latin typeface="Times New Roman" panose="02020603050405020304" pitchFamily="18" charset="0"/>
                <a:cs typeface="Times New Roman" panose="02020603050405020304" pitchFamily="18" charset="0"/>
              </a:rPr>
              <a:t>D</a:t>
            </a:r>
            <a:r>
              <a:rPr lang="en-US" sz="1600" dirty="0">
                <a:latin typeface="Times New Roman" panose="02020603050405020304" pitchFamily="18" charset="0"/>
                <a:cs typeface="Times New Roman" panose="02020603050405020304" pitchFamily="18" charset="0"/>
              </a:rPr>
              <a:t>istribution)</a:t>
            </a:r>
          </a:p>
          <a:p>
            <a:pPr algn="l"/>
            <a:endParaRPr lang="en-US" sz="1600" dirty="0">
              <a:latin typeface="Times New Roman" panose="02020603050405020304" pitchFamily="18" charset="0"/>
              <a:cs typeface="Times New Roman" panose="02020603050405020304" pitchFamily="18" charset="0"/>
            </a:endParaRPr>
          </a:p>
          <a:p>
            <a:pPr algn="l"/>
            <a:r>
              <a:rPr lang="en-US" sz="1600" b="1" dirty="0">
                <a:latin typeface="Times New Roman" panose="02020603050405020304" pitchFamily="18" charset="0"/>
                <a:cs typeface="Times New Roman" panose="02020603050405020304" pitchFamily="18" charset="0"/>
              </a:rPr>
              <a:t>to reduce exposure to risk factors for PRMDs</a:t>
            </a:r>
          </a:p>
          <a:p>
            <a:pPr algn="ctr"/>
            <a:r>
              <a:rPr lang="en-US" sz="1600" dirty="0">
                <a:latin typeface="Times New Roman" panose="02020603050405020304" pitchFamily="18" charset="0"/>
                <a:cs typeface="Times New Roman" panose="02020603050405020304" pitchFamily="18" charset="0"/>
              </a:rPr>
              <a:t>                             related to instrumental practice in professional pianists. </a:t>
            </a:r>
          </a:p>
          <a:p>
            <a:pPr algn="l"/>
            <a:endParaRPr lang="en-US" sz="1600" dirty="0">
              <a:latin typeface="Times New Roman" panose="02020603050405020304" pitchFamily="18" charset="0"/>
              <a:cs typeface="Times New Roman" panose="02020603050405020304" pitchFamily="18" charset="0"/>
            </a:endParaRPr>
          </a:p>
          <a:p>
            <a:endParaRPr lang="en-US" sz="16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a:p>
            <a:pPr algn="ctr"/>
            <a:endParaRPr lang="en-US" sz="1600" dirty="0">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E01D5BF1-432C-CE74-8CB9-5687CD4D962A}"/>
              </a:ext>
            </a:extLst>
          </p:cNvPr>
          <p:cNvSpPr/>
          <p:nvPr/>
        </p:nvSpPr>
        <p:spPr>
          <a:xfrm>
            <a:off x="672486" y="4177006"/>
            <a:ext cx="9923796" cy="2254530"/>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9" name="Rectangle: Rounded Corners 18">
            <a:extLst>
              <a:ext uri="{FF2B5EF4-FFF2-40B4-BE49-F238E27FC236}">
                <a16:creationId xmlns:a16="http://schemas.microsoft.com/office/drawing/2014/main" id="{7547D713-4DCB-6F2C-6FC1-7FAD244D4D48}"/>
              </a:ext>
            </a:extLst>
          </p:cNvPr>
          <p:cNvSpPr/>
          <p:nvPr/>
        </p:nvSpPr>
        <p:spPr>
          <a:xfrm>
            <a:off x="2107357" y="3828561"/>
            <a:ext cx="1530483" cy="52841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S</a:t>
            </a:r>
            <a:r>
              <a:rPr lang="en-US" dirty="0">
                <a:solidFill>
                  <a:schemeClr val="tx1"/>
                </a:solidFill>
                <a:latin typeface="Times New Roman" panose="02020603050405020304" pitchFamily="18" charset="0"/>
                <a:cs typeface="Times New Roman" panose="02020603050405020304" pitchFamily="18" charset="0"/>
              </a:rPr>
              <a:t>ummary</a:t>
            </a:r>
          </a:p>
        </p:txBody>
      </p:sp>
      <p:sp>
        <p:nvSpPr>
          <p:cNvPr id="2" name="Oval 1">
            <a:extLst>
              <a:ext uri="{FF2B5EF4-FFF2-40B4-BE49-F238E27FC236}">
                <a16:creationId xmlns:a16="http://schemas.microsoft.com/office/drawing/2014/main" id="{241E69CE-E88F-9C51-0C2F-659EEC50F034}"/>
              </a:ext>
            </a:extLst>
          </p:cNvPr>
          <p:cNvSpPr/>
          <p:nvPr/>
        </p:nvSpPr>
        <p:spPr>
          <a:xfrm>
            <a:off x="5331912" y="4256955"/>
            <a:ext cx="1868834" cy="599354"/>
          </a:xfrm>
          <a:prstGeom prst="ellipse">
            <a:avLst/>
          </a:prstGeom>
          <a:noFill/>
          <a:ln w="25400" cmpd="dbl">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27FFED6B-EF62-D963-8B33-7BA9106062F2}"/>
              </a:ext>
            </a:extLst>
          </p:cNvPr>
          <p:cNvSpPr/>
          <p:nvPr/>
        </p:nvSpPr>
        <p:spPr>
          <a:xfrm>
            <a:off x="7495728" y="4211710"/>
            <a:ext cx="2485832" cy="683879"/>
          </a:xfrm>
          <a:prstGeom prst="ellipse">
            <a:avLst/>
          </a:prstGeom>
          <a:noFill/>
          <a:ln w="25400" cmpd="dbl">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Connector: Curved 7">
            <a:extLst>
              <a:ext uri="{FF2B5EF4-FFF2-40B4-BE49-F238E27FC236}">
                <a16:creationId xmlns:a16="http://schemas.microsoft.com/office/drawing/2014/main" id="{4D32202E-C845-2D76-4003-19362C692D7B}"/>
              </a:ext>
            </a:extLst>
          </p:cNvPr>
          <p:cNvCxnSpPr>
            <a:cxnSpLocks/>
          </p:cNvCxnSpPr>
          <p:nvPr/>
        </p:nvCxnSpPr>
        <p:spPr>
          <a:xfrm rot="16200000" flipH="1">
            <a:off x="845245" y="5086831"/>
            <a:ext cx="376517" cy="268940"/>
          </a:xfrm>
          <a:prstGeom prst="curvedConnector3">
            <a:avLst>
              <a:gd name="adj1" fmla="val 58164"/>
            </a:avLst>
          </a:prstGeom>
          <a:ln w="25400">
            <a:solidFill>
              <a:srgbClr val="C00000"/>
            </a:solidFill>
            <a:tailEnd type="triangle"/>
          </a:ln>
        </p:spPr>
        <p:style>
          <a:lnRef idx="3">
            <a:schemeClr val="accent1"/>
          </a:lnRef>
          <a:fillRef idx="0">
            <a:schemeClr val="accent1"/>
          </a:fillRef>
          <a:effectRef idx="2">
            <a:schemeClr val="accent1"/>
          </a:effectRef>
          <a:fontRef idx="minor">
            <a:schemeClr val="tx1"/>
          </a:fontRef>
        </p:style>
      </p:cxnSp>
      <p:cxnSp>
        <p:nvCxnSpPr>
          <p:cNvPr id="20" name="Connector: Curved 19">
            <a:extLst>
              <a:ext uri="{FF2B5EF4-FFF2-40B4-BE49-F238E27FC236}">
                <a16:creationId xmlns:a16="http://schemas.microsoft.com/office/drawing/2014/main" id="{29E136D3-313B-7917-2457-D7560F46E2C4}"/>
              </a:ext>
            </a:extLst>
          </p:cNvPr>
          <p:cNvCxnSpPr>
            <a:cxnSpLocks/>
          </p:cNvCxnSpPr>
          <p:nvPr/>
        </p:nvCxnSpPr>
        <p:spPr>
          <a:xfrm rot="16200000" flipH="1">
            <a:off x="843965" y="5600379"/>
            <a:ext cx="376517" cy="268940"/>
          </a:xfrm>
          <a:prstGeom prst="curvedConnector3">
            <a:avLst>
              <a:gd name="adj1" fmla="val 58164"/>
            </a:avLst>
          </a:prstGeom>
          <a:ln w="25400">
            <a:solidFill>
              <a:srgbClr val="C00000"/>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65452422"/>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C78E405-1737-C076-2DDE-C9C02189D580}"/>
              </a:ext>
            </a:extLst>
          </p:cNvPr>
          <p:cNvGrpSpPr/>
          <p:nvPr/>
        </p:nvGrpSpPr>
        <p:grpSpPr>
          <a:xfrm>
            <a:off x="10730006" y="5221047"/>
            <a:ext cx="1157194" cy="1275600"/>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2FB41700-2484-7340-B673-D33058E1907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D9FF498-F3B0-C507-FA33-E43D785686CB}"/>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4</a:t>
              </a:r>
            </a:p>
          </p:txBody>
        </p:sp>
      </p:grpSp>
      <p:grpSp>
        <p:nvGrpSpPr>
          <p:cNvPr id="9" name="Group 8">
            <a:extLst>
              <a:ext uri="{FF2B5EF4-FFF2-40B4-BE49-F238E27FC236}">
                <a16:creationId xmlns:a16="http://schemas.microsoft.com/office/drawing/2014/main" id="{E79AD758-F8F3-965C-AFB9-382E80A10E84}"/>
              </a:ext>
            </a:extLst>
          </p:cNvPr>
          <p:cNvGrpSpPr/>
          <p:nvPr/>
        </p:nvGrpSpPr>
        <p:grpSpPr>
          <a:xfrm>
            <a:off x="782491" y="501383"/>
            <a:ext cx="10627019" cy="1281313"/>
            <a:chOff x="599275" y="3429000"/>
            <a:chExt cx="10627019" cy="1281313"/>
          </a:xfrm>
        </p:grpSpPr>
        <p:sp>
          <p:nvSpPr>
            <p:cNvPr id="6" name="TextBox 5">
              <a:extLst>
                <a:ext uri="{FF2B5EF4-FFF2-40B4-BE49-F238E27FC236}">
                  <a16:creationId xmlns:a16="http://schemas.microsoft.com/office/drawing/2014/main" id="{AB2FD66B-D84D-E527-F1A2-6CA93CB4A332}"/>
                </a:ext>
              </a:extLst>
            </p:cNvPr>
            <p:cNvSpPr txBox="1"/>
            <p:nvPr/>
          </p:nvSpPr>
          <p:spPr>
            <a:xfrm>
              <a:off x="599275" y="4014658"/>
              <a:ext cx="10627019" cy="369332"/>
            </a:xfrm>
            <a:prstGeom prst="rect">
              <a:avLst/>
            </a:prstGeom>
            <a:noFill/>
          </p:spPr>
          <p:txBody>
            <a:bodyPr wrap="square">
              <a:spAutoFit/>
            </a:bodyPr>
            <a:lstStyle/>
            <a:p>
              <a:pPr algn="l"/>
              <a:r>
                <a:rPr lang="en-US" b="1" dirty="0">
                  <a:latin typeface="Times New Roman" panose="02020603050405020304" pitchFamily="18" charset="0"/>
                  <a:cs typeface="Times New Roman" panose="02020603050405020304" pitchFamily="18" charset="0"/>
                </a:rPr>
                <a:t>Numerical Optimization of Pianists' Movement: </a:t>
              </a:r>
              <a:r>
                <a:rPr lang="en-US" dirty="0">
                  <a:latin typeface="Times New Roman" panose="02020603050405020304" pitchFamily="18" charset="0"/>
                  <a:cs typeface="Times New Roman" panose="02020603050405020304" pitchFamily="18" charset="0"/>
                </a:rPr>
                <a:t>Exploring the Pressed Touch and Struck Touch Framework</a:t>
              </a:r>
            </a:p>
          </p:txBody>
        </p:sp>
        <p:sp>
          <p:nvSpPr>
            <p:cNvPr id="7" name="Rectangle: Rounded Corners 6">
              <a:extLst>
                <a:ext uri="{FF2B5EF4-FFF2-40B4-BE49-F238E27FC236}">
                  <a16:creationId xmlns:a16="http://schemas.microsoft.com/office/drawing/2014/main" id="{5D84F488-0AD7-38AF-E2E7-3B41EBBBA15D}"/>
                </a:ext>
              </a:extLst>
            </p:cNvPr>
            <p:cNvSpPr/>
            <p:nvPr/>
          </p:nvSpPr>
          <p:spPr>
            <a:xfrm>
              <a:off x="599275" y="3688336"/>
              <a:ext cx="10297886" cy="1021977"/>
            </a:xfrm>
            <a:prstGeom prst="roundRect">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65134CB9-0041-E989-3A58-DAD497A8EC81}"/>
                </a:ext>
              </a:extLst>
            </p:cNvPr>
            <p:cNvSpPr/>
            <p:nvPr/>
          </p:nvSpPr>
          <p:spPr>
            <a:xfrm>
              <a:off x="1114785" y="3429000"/>
              <a:ext cx="1530483" cy="528419"/>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1</a:t>
              </a:r>
              <a:r>
                <a:rPr lang="en-US" b="1" baseline="30000" dirty="0">
                  <a:solidFill>
                    <a:schemeClr val="tx1"/>
                  </a:solidFill>
                  <a:latin typeface="Times New Roman" panose="02020603050405020304" pitchFamily="18" charset="0"/>
                  <a:cs typeface="Times New Roman" panose="02020603050405020304" pitchFamily="18" charset="0"/>
                </a:rPr>
                <a:t>st</a:t>
              </a:r>
              <a:r>
                <a:rPr lang="en-US" b="1" dirty="0">
                  <a:solidFill>
                    <a:schemeClr val="tx1"/>
                  </a:solidFill>
                  <a:latin typeface="Times New Roman" panose="02020603050405020304" pitchFamily="18" charset="0"/>
                  <a:cs typeface="Times New Roman" panose="02020603050405020304" pitchFamily="18" charset="0"/>
                </a:rPr>
                <a:t> Step</a:t>
              </a:r>
              <a:endParaRPr lang="en-US" dirty="0">
                <a:solidFill>
                  <a:schemeClr val="tx1"/>
                </a:solidFill>
                <a:latin typeface="Times New Roman" panose="02020603050405020304" pitchFamily="18" charset="0"/>
                <a:cs typeface="Times New Roman" panose="02020603050405020304" pitchFamily="18" charset="0"/>
              </a:endParaRPr>
            </a:p>
          </p:txBody>
        </p:sp>
      </p:grpSp>
      <p:sp>
        <p:nvSpPr>
          <p:cNvPr id="11" name="TextBox 10">
            <a:extLst>
              <a:ext uri="{FF2B5EF4-FFF2-40B4-BE49-F238E27FC236}">
                <a16:creationId xmlns:a16="http://schemas.microsoft.com/office/drawing/2014/main" id="{117C05F6-0833-C965-4839-0AB5B5F6E693}"/>
              </a:ext>
            </a:extLst>
          </p:cNvPr>
          <p:cNvSpPr txBox="1"/>
          <p:nvPr/>
        </p:nvSpPr>
        <p:spPr>
          <a:xfrm>
            <a:off x="851007" y="1801515"/>
            <a:ext cx="10920932" cy="4757969"/>
          </a:xfrm>
          <a:prstGeom prst="rect">
            <a:avLst/>
          </a:prstGeom>
          <a:noFill/>
        </p:spPr>
        <p:txBody>
          <a:bodyPr wrap="square">
            <a:spAutoFit/>
          </a:bodyPr>
          <a:lstStyle/>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Two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distinct techniques </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of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sound production</a:t>
            </a:r>
            <a:endParaRPr lang="en-US" sz="1600" b="1" kern="1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Pressed Touch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Vs.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Struck Touch</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endParaRPr lang="en-US" sz="1800" kern="100" dirty="0">
              <a:effectLst/>
              <a:latin typeface="Times New Roman" panose="02020603050405020304" pitchFamily="18"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Pressed touch involves the pianist applying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gradual and sustained pressure</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to the keys.</a:t>
            </a: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Struck touch is characterized by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a quick and distinct striking motion on the keys</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In struck touch, the finger makes contact with the key, quickly rebounds off the key surface, and returns to its original position (</a:t>
            </a:r>
            <a:r>
              <a:rPr lang="en-US" sz="1800" b="1" kern="100" dirty="0">
                <a:effectLst/>
                <a:latin typeface="Times New Roman" panose="02020603050405020304" pitchFamily="18" charset="0"/>
                <a:ea typeface="Calibri" panose="020F0502020204030204" pitchFamily="34" charset="0"/>
                <a:cs typeface="Arial" panose="020B0604020202020204" pitchFamily="34" charset="0"/>
              </a:rPr>
              <a:t>Maybe not exactly the original position!</a:t>
            </a: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p>
          <a:p>
            <a:pPr marL="0" marR="0" algn="just">
              <a:lnSpc>
                <a:spcPct val="107000"/>
              </a:lnSpc>
              <a:spcBef>
                <a:spcPts val="0"/>
              </a:spcBef>
              <a:spcAft>
                <a:spcPts val="800"/>
              </a:spcAft>
            </a:pPr>
            <a:endParaRPr lang="en-US" kern="100" dirty="0">
              <a:latin typeface="Times New Roman" panose="02020603050405020304" pitchFamily="18" charset="0"/>
              <a:ea typeface="Calibri" panose="020F0502020204030204" pitchFamily="34" charset="0"/>
              <a:cs typeface="Arial" panose="020B0604020202020204" pitchFamily="34" charset="0"/>
            </a:endParaRPr>
          </a:p>
          <a:p>
            <a:pPr marL="0" marR="0" algn="just">
              <a:lnSpc>
                <a:spcPct val="107000"/>
              </a:lnSpc>
              <a:spcBef>
                <a:spcPts val="0"/>
              </a:spcBef>
              <a:spcAft>
                <a:spcPts val="0"/>
              </a:spcAft>
            </a:pPr>
            <a:r>
              <a:rPr lang="en-US" sz="1800" kern="0" dirty="0">
                <a:effectLst/>
                <a:latin typeface="Times New Roman" panose="02020603050405020304" pitchFamily="18" charset="0"/>
                <a:ea typeface="Calibri" panose="020F0502020204030204" pitchFamily="34" charset="0"/>
                <a:cs typeface="Arial" panose="020B0604020202020204" pitchFamily="34" charset="0"/>
              </a:rPr>
              <a:t>Pressed key: No momentum, and vertical speed is Zero. </a:t>
            </a:r>
            <a:endParaRPr lang="en-US"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a:p>
            <a:pPr>
              <a:lnSpc>
                <a:spcPct val="107000"/>
              </a:lnSpc>
              <a:spcAft>
                <a:spcPts val="800"/>
              </a:spcAft>
            </a:pPr>
            <a:r>
              <a:rPr lang="en-US" sz="1800" kern="100" dirty="0">
                <a:effectLst/>
                <a:latin typeface="Times New Roman" panose="02020603050405020304" pitchFamily="18" charset="0"/>
                <a:ea typeface="Calibri" panose="020F0502020204030204" pitchFamily="34" charset="0"/>
                <a:cs typeface="Arial" panose="020B0604020202020204" pitchFamily="34" charset="0"/>
              </a:rPr>
              <a:t> </a:t>
            </a:r>
            <a:r>
              <a:rPr lang="en-US" sz="1600" b="1" dirty="0">
                <a:latin typeface="Times New Roman" panose="02020603050405020304" pitchFamily="18" charset="0"/>
                <a:cs typeface="Times New Roman" panose="02020603050405020304" pitchFamily="18" charset="0"/>
              </a:rPr>
              <a:t>Does </a:t>
            </a:r>
            <a:r>
              <a:rPr lang="en-US" sz="1600" b="1" dirty="0" err="1">
                <a:latin typeface="Times New Roman" panose="02020603050405020304" pitchFamily="18" charset="0"/>
                <a:cs typeface="Times New Roman" panose="02020603050405020304" pitchFamily="18" charset="0"/>
              </a:rPr>
              <a:t>Struck’s</a:t>
            </a:r>
            <a:r>
              <a:rPr lang="en-US" sz="1600" b="1" dirty="0">
                <a:latin typeface="Times New Roman" panose="02020603050405020304" pitchFamily="18" charset="0"/>
                <a:cs typeface="Times New Roman" panose="02020603050405020304" pitchFamily="18" charset="0"/>
              </a:rPr>
              <a:t> touch on the piano mean IMPACT?                     </a:t>
            </a:r>
          </a:p>
          <a:p>
            <a:pPr marL="0" marR="0">
              <a:lnSpc>
                <a:spcPct val="107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5" name="TextBox 4">
            <a:extLst>
              <a:ext uri="{FF2B5EF4-FFF2-40B4-BE49-F238E27FC236}">
                <a16:creationId xmlns:a16="http://schemas.microsoft.com/office/drawing/2014/main" id="{814E78D4-C17B-0A02-93D3-E16EEE5BFD04}"/>
              </a:ext>
            </a:extLst>
          </p:cNvPr>
          <p:cNvSpPr txBox="1"/>
          <p:nvPr/>
        </p:nvSpPr>
        <p:spPr>
          <a:xfrm>
            <a:off x="8298755" y="2109018"/>
            <a:ext cx="2866145" cy="646331"/>
          </a:xfrm>
          <a:prstGeom prst="rect">
            <a:avLst/>
          </a:prstGeom>
          <a:noFill/>
        </p:spPr>
        <p:txBody>
          <a:bodyPr wrap="square" rtlCol="0">
            <a:spAutoFit/>
          </a:bodyPr>
          <a:lstStyle/>
          <a:p>
            <a:r>
              <a:rPr lang="en-US" sz="1800" b="1" dirty="0">
                <a:solidFill>
                  <a:srgbClr val="FF0000"/>
                </a:solidFill>
                <a:latin typeface="Times New Roman" panose="02020603050405020304" pitchFamily="18" charset="0"/>
                <a:cs typeface="Times New Roman" panose="02020603050405020304" pitchFamily="18" charset="0"/>
              </a:rPr>
              <a:t> Standard Terminology </a:t>
            </a:r>
          </a:p>
          <a:p>
            <a:endParaRPr lang="en-US" dirty="0"/>
          </a:p>
        </p:txBody>
      </p:sp>
      <p:pic>
        <p:nvPicPr>
          <p:cNvPr id="10" name="Picture 4" descr="Download Thinking Photography Question Mark Man Stock HQ PNG Image |  FreePNGImg">
            <a:extLst>
              <a:ext uri="{FF2B5EF4-FFF2-40B4-BE49-F238E27FC236}">
                <a16:creationId xmlns:a16="http://schemas.microsoft.com/office/drawing/2014/main" id="{7D3073AC-6478-08D1-9BF8-98E22C4CD94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75851" y="1801515"/>
            <a:ext cx="1377689" cy="1377689"/>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Download Thinking Photography Question Mark Man Stock HQ PNG Image |  FreePNGImg">
            <a:extLst>
              <a:ext uri="{FF2B5EF4-FFF2-40B4-BE49-F238E27FC236}">
                <a16:creationId xmlns:a16="http://schemas.microsoft.com/office/drawing/2014/main" id="{F7CE5543-957F-FE4C-74CE-811371DE07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25622" y="3997469"/>
            <a:ext cx="1377689" cy="1377689"/>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Download Thinking Photography Question Mark Man Stock HQ PNG Image |  FreePNGImg">
            <a:extLst>
              <a:ext uri="{FF2B5EF4-FFF2-40B4-BE49-F238E27FC236}">
                <a16:creationId xmlns:a16="http://schemas.microsoft.com/office/drawing/2014/main" id="{FFEABDFB-9347-551D-13FF-AD944C7CEC8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27628" y="5082114"/>
            <a:ext cx="1377689" cy="137768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a:extLst>
              <a:ext uri="{FF2B5EF4-FFF2-40B4-BE49-F238E27FC236}">
                <a16:creationId xmlns:a16="http://schemas.microsoft.com/office/drawing/2014/main" id="{EDF219DC-8376-934D-4837-021649A7A266}"/>
              </a:ext>
            </a:extLst>
          </p:cNvPr>
          <p:cNvPicPr>
            <a:picLocks noChangeAspect="1"/>
          </p:cNvPicPr>
          <p:nvPr/>
        </p:nvPicPr>
        <p:blipFill rotWithShape="1">
          <a:blip r:embed="rId6">
            <a:clrChange>
              <a:clrFrom>
                <a:srgbClr val="FFFFFF"/>
              </a:clrFrom>
              <a:clrTo>
                <a:srgbClr val="FFFFFF">
                  <a:alpha val="0"/>
                </a:srgbClr>
              </a:clrTo>
            </a:clrChange>
          </a:blip>
          <a:srcRect r="29432"/>
          <a:stretch/>
        </p:blipFill>
        <p:spPr>
          <a:xfrm>
            <a:off x="6918041" y="4781310"/>
            <a:ext cx="2601246" cy="1809750"/>
          </a:xfrm>
          <a:prstGeom prst="rect">
            <a:avLst/>
          </a:prstGeom>
        </p:spPr>
      </p:pic>
    </p:spTree>
    <p:extLst>
      <p:ext uri="{BB962C8B-B14F-4D97-AF65-F5344CB8AC3E}">
        <p14:creationId xmlns:p14="http://schemas.microsoft.com/office/powerpoint/2010/main" val="691976250"/>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DF63D88E-D4E4-9F1F-10C1-3FB54A53796A}"/>
              </a:ext>
            </a:extLst>
          </p:cNvPr>
          <p:cNvGrpSpPr/>
          <p:nvPr/>
        </p:nvGrpSpPr>
        <p:grpSpPr>
          <a:xfrm>
            <a:off x="501432" y="255288"/>
            <a:ext cx="11385768" cy="6241359"/>
            <a:chOff x="501432" y="255288"/>
            <a:chExt cx="11385768" cy="6241359"/>
          </a:xfrm>
        </p:grpSpPr>
        <p:grpSp>
          <p:nvGrpSpPr>
            <p:cNvPr id="2" name="Group 1">
              <a:extLst>
                <a:ext uri="{FF2B5EF4-FFF2-40B4-BE49-F238E27FC236}">
                  <a16:creationId xmlns:a16="http://schemas.microsoft.com/office/drawing/2014/main" id="{DC2EA4EA-28BD-5BBC-DD72-8745964A8EFF}"/>
                </a:ext>
              </a:extLst>
            </p:cNvPr>
            <p:cNvGrpSpPr/>
            <p:nvPr/>
          </p:nvGrpSpPr>
          <p:grpSpPr>
            <a:xfrm>
              <a:off x="10730006" y="5221047"/>
              <a:ext cx="1157194" cy="1275600"/>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45B9319A-A293-D263-6BC6-577D2AA500C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0A87653-0200-5951-6B33-AA8FF54C8B26}"/>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5</a:t>
                </a:r>
              </a:p>
            </p:txBody>
          </p:sp>
        </p:grpSp>
        <p:pic>
          <p:nvPicPr>
            <p:cNvPr id="6" name="Picture 5">
              <a:extLst>
                <a:ext uri="{FF2B5EF4-FFF2-40B4-BE49-F238E27FC236}">
                  <a16:creationId xmlns:a16="http://schemas.microsoft.com/office/drawing/2014/main" id="{57F5F242-A2CA-A91B-306A-462B548984C0}"/>
                </a:ext>
              </a:extLst>
            </p:cNvPr>
            <p:cNvPicPr>
              <a:picLocks noChangeAspect="1"/>
            </p:cNvPicPr>
            <p:nvPr/>
          </p:nvPicPr>
          <p:blipFill>
            <a:blip r:embed="rId4"/>
            <a:stretch>
              <a:fillRect/>
            </a:stretch>
          </p:blipFill>
          <p:spPr>
            <a:xfrm>
              <a:off x="501432" y="255288"/>
              <a:ext cx="7443860" cy="1704141"/>
            </a:xfrm>
            <a:prstGeom prst="rect">
              <a:avLst/>
            </a:prstGeom>
          </p:spPr>
        </p:pic>
        <p:sp>
          <p:nvSpPr>
            <p:cNvPr id="19" name="TextBox 18">
              <a:extLst>
                <a:ext uri="{FF2B5EF4-FFF2-40B4-BE49-F238E27FC236}">
                  <a16:creationId xmlns:a16="http://schemas.microsoft.com/office/drawing/2014/main" id="{D590C501-8A8E-519B-566F-03F6BB1DDEC7}"/>
                </a:ext>
              </a:extLst>
            </p:cNvPr>
            <p:cNvSpPr txBox="1"/>
            <p:nvPr/>
          </p:nvSpPr>
          <p:spPr>
            <a:xfrm>
              <a:off x="6230589" y="5376961"/>
              <a:ext cx="2273686" cy="307777"/>
            </a:xfrm>
            <a:prstGeom prst="rect">
              <a:avLst/>
            </a:prstGeom>
            <a:noFill/>
          </p:spPr>
          <p:txBody>
            <a:bodyPr wrap="square">
              <a:spAutoFit/>
            </a:bodyPr>
            <a:lstStyle/>
            <a:p>
              <a:r>
                <a:rPr lang="en-US" sz="1400" b="1" dirty="0">
                  <a:effectLst/>
                  <a:latin typeface="Times New Roman" panose="02020603050405020304" pitchFamily="18" charset="0"/>
                </a:rPr>
                <a:t>M</a:t>
              </a:r>
              <a:r>
                <a:rPr lang="en-US" sz="1400" dirty="0">
                  <a:effectLst/>
                  <a:latin typeface="Times New Roman" panose="02020603050405020304" pitchFamily="18" charset="0"/>
                </a:rPr>
                <a:t>aximum </a:t>
              </a:r>
              <a:r>
                <a:rPr lang="en-US" sz="1400" b="1" dirty="0">
                  <a:effectLst/>
                  <a:latin typeface="Times New Roman" panose="02020603050405020304" pitchFamily="18" charset="0"/>
                </a:rPr>
                <a:t>H</a:t>
              </a:r>
              <a:r>
                <a:rPr lang="en-US" sz="1400" dirty="0">
                  <a:effectLst/>
                  <a:latin typeface="Times New Roman" panose="02020603050405020304" pitchFamily="18" charset="0"/>
                </a:rPr>
                <a:t>ammer </a:t>
              </a:r>
              <a:r>
                <a:rPr lang="en-US" sz="1400" b="1" dirty="0">
                  <a:effectLst/>
                  <a:latin typeface="Times New Roman" panose="02020603050405020304" pitchFamily="18" charset="0"/>
                </a:rPr>
                <a:t>V</a:t>
              </a:r>
              <a:r>
                <a:rPr lang="en-US" sz="1400" dirty="0">
                  <a:effectLst/>
                  <a:latin typeface="Times New Roman" panose="02020603050405020304" pitchFamily="18" charset="0"/>
                </a:rPr>
                <a:t>elocity</a:t>
              </a:r>
              <a:endParaRPr lang="en-US" sz="1400" dirty="0"/>
            </a:p>
          </p:txBody>
        </p:sp>
        <p:grpSp>
          <p:nvGrpSpPr>
            <p:cNvPr id="30" name="Group 29">
              <a:extLst>
                <a:ext uri="{FF2B5EF4-FFF2-40B4-BE49-F238E27FC236}">
                  <a16:creationId xmlns:a16="http://schemas.microsoft.com/office/drawing/2014/main" id="{ADF1E611-6692-E0C3-E874-B25908766B3E}"/>
                </a:ext>
              </a:extLst>
            </p:cNvPr>
            <p:cNvGrpSpPr/>
            <p:nvPr/>
          </p:nvGrpSpPr>
          <p:grpSpPr>
            <a:xfrm>
              <a:off x="661556" y="2062242"/>
              <a:ext cx="6501244" cy="3468608"/>
              <a:chOff x="661556" y="2062242"/>
              <a:chExt cx="7443860" cy="4076996"/>
            </a:xfrm>
          </p:grpSpPr>
          <p:pic>
            <p:nvPicPr>
              <p:cNvPr id="8" name="Picture 7">
                <a:extLst>
                  <a:ext uri="{FF2B5EF4-FFF2-40B4-BE49-F238E27FC236}">
                    <a16:creationId xmlns:a16="http://schemas.microsoft.com/office/drawing/2014/main" id="{9897738B-6BBA-F312-DB4E-74FFBBD304B2}"/>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661556" y="2062242"/>
                <a:ext cx="7443860" cy="4076996"/>
              </a:xfrm>
              <a:prstGeom prst="rect">
                <a:avLst/>
              </a:prstGeom>
            </p:spPr>
          </p:pic>
          <p:cxnSp>
            <p:nvCxnSpPr>
              <p:cNvPr id="10" name="Straight Connector 9">
                <a:extLst>
                  <a:ext uri="{FF2B5EF4-FFF2-40B4-BE49-F238E27FC236}">
                    <a16:creationId xmlns:a16="http://schemas.microsoft.com/office/drawing/2014/main" id="{D0EFB8A8-739E-5E25-DBB3-348F661B3DFA}"/>
                  </a:ext>
                </a:extLst>
              </p:cNvPr>
              <p:cNvCxnSpPr/>
              <p:nvPr/>
            </p:nvCxnSpPr>
            <p:spPr>
              <a:xfrm>
                <a:off x="4356100" y="5765800"/>
                <a:ext cx="933450" cy="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3F334B08-8FD8-70F4-0EB2-E3661632289B}"/>
                  </a:ext>
                </a:extLst>
              </p:cNvPr>
              <p:cNvCxnSpPr/>
              <p:nvPr/>
            </p:nvCxnSpPr>
            <p:spPr>
              <a:xfrm>
                <a:off x="5492750" y="5765800"/>
                <a:ext cx="933450" cy="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sp>
            <p:nvSpPr>
              <p:cNvPr id="12" name="Rectangle: Rounded Corners 11">
                <a:extLst>
                  <a:ext uri="{FF2B5EF4-FFF2-40B4-BE49-F238E27FC236}">
                    <a16:creationId xmlns:a16="http://schemas.microsoft.com/office/drawing/2014/main" id="{810638EA-EAA2-C1CD-CC93-910117ECBD60}"/>
                  </a:ext>
                </a:extLst>
              </p:cNvPr>
              <p:cNvSpPr/>
              <p:nvPr/>
            </p:nvSpPr>
            <p:spPr>
              <a:xfrm>
                <a:off x="996950" y="2114550"/>
                <a:ext cx="203200" cy="1003300"/>
              </a:xfrm>
              <a:prstGeom prst="roundRect">
                <a:avLst/>
              </a:prstGeom>
              <a:ln w="19050">
                <a:solidFill>
                  <a:srgbClr val="C00000"/>
                </a:solid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AA9EE0E8-93F1-20B9-2AEE-CA99D5AD6DC9}"/>
                  </a:ext>
                </a:extLst>
              </p:cNvPr>
              <p:cNvSpPr/>
              <p:nvPr/>
            </p:nvSpPr>
            <p:spPr>
              <a:xfrm>
                <a:off x="996950" y="3144758"/>
                <a:ext cx="203200" cy="1097042"/>
              </a:xfrm>
              <a:prstGeom prst="roundRect">
                <a:avLst/>
              </a:prstGeom>
              <a:ln w="19050">
                <a:solidFill>
                  <a:srgbClr val="C00000"/>
                </a:solid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40A91116-FC9E-1AF5-17F2-B3F8F4ECA7AD}"/>
                  </a:ext>
                </a:extLst>
              </p:cNvPr>
              <p:cNvSpPr/>
              <p:nvPr/>
            </p:nvSpPr>
            <p:spPr>
              <a:xfrm>
                <a:off x="996950" y="4268708"/>
                <a:ext cx="203200" cy="952339"/>
              </a:xfrm>
              <a:prstGeom prst="roundRect">
                <a:avLst/>
              </a:prstGeom>
              <a:ln w="19050">
                <a:solidFill>
                  <a:srgbClr val="C00000"/>
                </a:solidFill>
              </a:ln>
            </p:spPr>
            <p:style>
              <a:lnRef idx="2">
                <a:schemeClr val="dk1"/>
              </a:lnRef>
              <a:fillRef idx="0">
                <a:schemeClr val="dk1"/>
              </a:fillRef>
              <a:effectRef idx="1">
                <a:schemeClr val="dk1"/>
              </a:effectRef>
              <a:fontRef idx="minor">
                <a:schemeClr val="tx1"/>
              </a:fontRef>
            </p:style>
            <p:txBody>
              <a:bodyPr rtlCol="0" anchor="ctr"/>
              <a:lstStyle/>
              <a:p>
                <a:pPr algn="ctr"/>
                <a:endParaRPr lang="en-US"/>
              </a:p>
            </p:txBody>
          </p:sp>
          <p:cxnSp>
            <p:nvCxnSpPr>
              <p:cNvPr id="16" name="Connector: Elbow 15">
                <a:extLst>
                  <a:ext uri="{FF2B5EF4-FFF2-40B4-BE49-F238E27FC236}">
                    <a16:creationId xmlns:a16="http://schemas.microsoft.com/office/drawing/2014/main" id="{95485C82-04BF-DA25-CED9-11CD2D23CDD5}"/>
                  </a:ext>
                </a:extLst>
              </p:cNvPr>
              <p:cNvCxnSpPr>
                <a:cxnSpLocks/>
              </p:cNvCxnSpPr>
              <p:nvPr/>
            </p:nvCxnSpPr>
            <p:spPr>
              <a:xfrm>
                <a:off x="6565900" y="5880100"/>
                <a:ext cx="527050" cy="259138"/>
              </a:xfrm>
              <a:prstGeom prst="bentConnector3">
                <a:avLst/>
              </a:prstGeom>
              <a:ln>
                <a:solidFill>
                  <a:srgbClr val="C00000"/>
                </a:solidFill>
                <a:tailEnd type="triangle"/>
              </a:ln>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3461AEE4-9964-C767-21F9-3ADC2A6C73B0}"/>
                  </a:ext>
                </a:extLst>
              </p:cNvPr>
              <p:cNvCxnSpPr/>
              <p:nvPr/>
            </p:nvCxnSpPr>
            <p:spPr>
              <a:xfrm>
                <a:off x="843843" y="6030117"/>
                <a:ext cx="1366665" cy="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2" name="Straight Arrow Connector 21">
                <a:extLst>
                  <a:ext uri="{FF2B5EF4-FFF2-40B4-BE49-F238E27FC236}">
                    <a16:creationId xmlns:a16="http://schemas.microsoft.com/office/drawing/2014/main" id="{8A86CDC0-2B6F-1ACE-CD04-F3EBCCA4C8E6}"/>
                  </a:ext>
                </a:extLst>
              </p:cNvPr>
              <p:cNvCxnSpPr/>
              <p:nvPr/>
            </p:nvCxnSpPr>
            <p:spPr>
              <a:xfrm flipH="1">
                <a:off x="1485900" y="5261944"/>
                <a:ext cx="133350" cy="659053"/>
              </a:xfrm>
              <a:prstGeom prst="straightConnector1">
                <a:avLst/>
              </a:prstGeom>
              <a:ln>
                <a:solidFill>
                  <a:srgbClr val="C00000"/>
                </a:solidFill>
                <a:tailEnd type="triangle"/>
              </a:ln>
            </p:spPr>
            <p:style>
              <a:lnRef idx="2">
                <a:schemeClr val="dk1"/>
              </a:lnRef>
              <a:fillRef idx="0">
                <a:schemeClr val="dk1"/>
              </a:fillRef>
              <a:effectRef idx="1">
                <a:schemeClr val="dk1"/>
              </a:effectRef>
              <a:fontRef idx="minor">
                <a:schemeClr val="tx1"/>
              </a:fontRef>
            </p:style>
          </p:cxnSp>
          <p:cxnSp>
            <p:nvCxnSpPr>
              <p:cNvPr id="23" name="Straight Arrow Connector 22">
                <a:extLst>
                  <a:ext uri="{FF2B5EF4-FFF2-40B4-BE49-F238E27FC236}">
                    <a16:creationId xmlns:a16="http://schemas.microsoft.com/office/drawing/2014/main" id="{9591F969-F494-58BA-E0E0-5C0B96CBF680}"/>
                  </a:ext>
                </a:extLst>
              </p:cNvPr>
              <p:cNvCxnSpPr>
                <a:cxnSpLocks/>
              </p:cNvCxnSpPr>
              <p:nvPr/>
            </p:nvCxnSpPr>
            <p:spPr>
              <a:xfrm>
                <a:off x="3340459" y="5221047"/>
                <a:ext cx="771180" cy="699950"/>
              </a:xfrm>
              <a:prstGeom prst="straightConnector1">
                <a:avLst/>
              </a:prstGeom>
              <a:ln>
                <a:solidFill>
                  <a:srgbClr val="C00000"/>
                </a:solidFill>
                <a:prstDash val="dashDot"/>
                <a:tailEnd type="triangle"/>
              </a:ln>
            </p:spPr>
            <p:style>
              <a:lnRef idx="2">
                <a:schemeClr val="dk1"/>
              </a:lnRef>
              <a:fillRef idx="0">
                <a:schemeClr val="dk1"/>
              </a:fillRef>
              <a:effectRef idx="1">
                <a:schemeClr val="dk1"/>
              </a:effectRef>
              <a:fontRef idx="minor">
                <a:schemeClr val="tx1"/>
              </a:fontRef>
            </p:style>
          </p:cxnSp>
          <p:cxnSp>
            <p:nvCxnSpPr>
              <p:cNvPr id="25" name="Straight Arrow Connector 24">
                <a:extLst>
                  <a:ext uri="{FF2B5EF4-FFF2-40B4-BE49-F238E27FC236}">
                    <a16:creationId xmlns:a16="http://schemas.microsoft.com/office/drawing/2014/main" id="{7B4DAEEB-C8CB-7E4B-AFFF-FA73A7D00E74}"/>
                  </a:ext>
                </a:extLst>
              </p:cNvPr>
              <p:cNvCxnSpPr/>
              <p:nvPr/>
            </p:nvCxnSpPr>
            <p:spPr>
              <a:xfrm flipH="1">
                <a:off x="3193765" y="5249898"/>
                <a:ext cx="236238" cy="659053"/>
              </a:xfrm>
              <a:prstGeom prst="straightConnector1">
                <a:avLst/>
              </a:prstGeom>
              <a:ln>
                <a:solidFill>
                  <a:srgbClr val="C00000"/>
                </a:solidFill>
                <a:tailEnd type="triangle"/>
              </a:ln>
            </p:spPr>
            <p:style>
              <a:lnRef idx="2">
                <a:schemeClr val="dk1"/>
              </a:lnRef>
              <a:fillRef idx="0">
                <a:schemeClr val="dk1"/>
              </a:fillRef>
              <a:effectRef idx="1">
                <a:schemeClr val="dk1"/>
              </a:effectRef>
              <a:fontRef idx="minor">
                <a:schemeClr val="tx1"/>
              </a:fontRef>
            </p:style>
          </p:cxnSp>
          <p:cxnSp>
            <p:nvCxnSpPr>
              <p:cNvPr id="26" name="Straight Connector 25">
                <a:extLst>
                  <a:ext uri="{FF2B5EF4-FFF2-40B4-BE49-F238E27FC236}">
                    <a16:creationId xmlns:a16="http://schemas.microsoft.com/office/drawing/2014/main" id="{29071A15-BAF1-3BF5-BA8E-AB6DBABE19BC}"/>
                  </a:ext>
                </a:extLst>
              </p:cNvPr>
              <p:cNvCxnSpPr/>
              <p:nvPr/>
            </p:nvCxnSpPr>
            <p:spPr>
              <a:xfrm>
                <a:off x="2295177" y="6030117"/>
                <a:ext cx="1366665" cy="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cxnSp>
            <p:nvCxnSpPr>
              <p:cNvPr id="27" name="Straight Connector 26">
                <a:extLst>
                  <a:ext uri="{FF2B5EF4-FFF2-40B4-BE49-F238E27FC236}">
                    <a16:creationId xmlns:a16="http://schemas.microsoft.com/office/drawing/2014/main" id="{09E0A2E1-12EA-CEF9-550D-2C2C483071E7}"/>
                  </a:ext>
                </a:extLst>
              </p:cNvPr>
              <p:cNvCxnSpPr/>
              <p:nvPr/>
            </p:nvCxnSpPr>
            <p:spPr>
              <a:xfrm>
                <a:off x="3902488" y="6041419"/>
                <a:ext cx="1129475" cy="0"/>
              </a:xfrm>
              <a:prstGeom prst="line">
                <a:avLst/>
              </a:prstGeom>
              <a:ln w="19050">
                <a:solidFill>
                  <a:srgbClr val="C00000"/>
                </a:solidFill>
              </a:ln>
            </p:spPr>
            <p:style>
              <a:lnRef idx="2">
                <a:schemeClr val="dk1"/>
              </a:lnRef>
              <a:fillRef idx="0">
                <a:schemeClr val="dk1"/>
              </a:fillRef>
              <a:effectRef idx="1">
                <a:schemeClr val="dk1"/>
              </a:effectRef>
              <a:fontRef idx="minor">
                <a:schemeClr val="tx1"/>
              </a:fontRef>
            </p:style>
          </p:cxnSp>
        </p:grpSp>
        <p:sp>
          <p:nvSpPr>
            <p:cNvPr id="29" name="TextBox 28">
              <a:extLst>
                <a:ext uri="{FF2B5EF4-FFF2-40B4-BE49-F238E27FC236}">
                  <a16:creationId xmlns:a16="http://schemas.microsoft.com/office/drawing/2014/main" id="{1AF5564E-261D-2EC6-F794-F4F838C8A077}"/>
                </a:ext>
              </a:extLst>
            </p:cNvPr>
            <p:cNvSpPr txBox="1"/>
            <p:nvPr/>
          </p:nvSpPr>
          <p:spPr>
            <a:xfrm>
              <a:off x="6801975" y="1816730"/>
              <a:ext cx="4888593" cy="1107996"/>
            </a:xfrm>
            <a:prstGeom prst="rect">
              <a:avLst/>
            </a:prstGeom>
            <a:noFill/>
          </p:spPr>
          <p:txBody>
            <a:bodyPr wrap="square">
              <a:spAutoFit/>
            </a:bodyPr>
            <a:lstStyle/>
            <a:p>
              <a:pPr marL="171450" indent="-171450" algn="just">
                <a:buFont typeface="Arial" panose="020B0604020202020204" pitchFamily="34" charset="0"/>
                <a:buChar char="•"/>
              </a:pPr>
              <a:r>
                <a:rPr lang="en-US" sz="1100" dirty="0">
                  <a:latin typeface="Times New Roman" panose="02020603050405020304" pitchFamily="18" charset="0"/>
                  <a:cs typeface="Times New Roman" panose="02020603050405020304" pitchFamily="18" charset="0"/>
                </a:rPr>
                <a:t>The first keystroke Fig. 1a, From the beginning of the keystroke, the key velocity increases gradually; the hammer velocity grows in parallel. The Hammer reaches its MHV immediately before it arrives at the strings.</a:t>
              </a:r>
            </a:p>
            <a:p>
              <a:pPr marL="171450" indent="-171450" algn="just">
                <a:buFont typeface="Arial" panose="020B0604020202020204" pitchFamily="34" charset="0"/>
                <a:buChar char="•"/>
              </a:pPr>
              <a:r>
                <a:rPr lang="en-US" sz="1100" dirty="0">
                  <a:latin typeface="Times New Roman" panose="02020603050405020304" pitchFamily="18" charset="0"/>
                  <a:cs typeface="Times New Roman" panose="02020603050405020304" pitchFamily="18" charset="0"/>
                </a:rPr>
                <a:t>Hammer-string contact is characterized by a very sudden deceleration Fig. 1, indicated by vertical solid lines. Key bottom contact shows a slightly less abrupt deceleration, occurring immediately before hammer-string contact. </a:t>
              </a:r>
            </a:p>
          </p:txBody>
        </p:sp>
        <p:sp>
          <p:nvSpPr>
            <p:cNvPr id="32" name="TextBox 31">
              <a:extLst>
                <a:ext uri="{FF2B5EF4-FFF2-40B4-BE49-F238E27FC236}">
                  <a16:creationId xmlns:a16="http://schemas.microsoft.com/office/drawing/2014/main" id="{8803D104-2762-47F4-7271-A989A590B699}"/>
                </a:ext>
              </a:extLst>
            </p:cNvPr>
            <p:cNvSpPr txBox="1"/>
            <p:nvPr/>
          </p:nvSpPr>
          <p:spPr>
            <a:xfrm>
              <a:off x="7366490" y="3160582"/>
              <a:ext cx="3648559" cy="1785104"/>
            </a:xfrm>
            <a:prstGeom prst="rect">
              <a:avLst/>
            </a:prstGeom>
            <a:noFill/>
          </p:spPr>
          <p:txBody>
            <a:bodyPr wrap="square">
              <a:spAutoFit/>
            </a:bodyPr>
            <a:lstStyle/>
            <a:p>
              <a:pPr marL="171450" indent="-171450" algn="just">
                <a:buFont typeface="Arial" panose="020B0604020202020204" pitchFamily="34" charset="0"/>
                <a:buChar char="•"/>
              </a:pPr>
              <a:r>
                <a:rPr lang="en-US" sz="1100" dirty="0">
                  <a:latin typeface="Times New Roman" panose="02020603050405020304" pitchFamily="18" charset="0"/>
                  <a:cs typeface="Times New Roman" panose="02020603050405020304" pitchFamily="18" charset="0"/>
                </a:rPr>
                <a:t>Fig. 1b shows a very sudden </a:t>
              </a:r>
              <a:r>
                <a:rPr lang="en-US" sz="1100" b="1" dirty="0">
                  <a:latin typeface="Times New Roman" panose="02020603050405020304" pitchFamily="18" charset="0"/>
                  <a:cs typeface="Times New Roman" panose="02020603050405020304" pitchFamily="18" charset="0"/>
                </a:rPr>
                <a:t>jerk</a:t>
              </a:r>
              <a:r>
                <a:rPr lang="en-US" sz="1100" dirty="0">
                  <a:latin typeface="Times New Roman" panose="02020603050405020304" pitchFamily="18" charset="0"/>
                  <a:cs typeface="Times New Roman" panose="02020603050405020304" pitchFamily="18" charset="0"/>
                </a:rPr>
                <a:t> at the beginning of the key movement that has no correspondence with the hammer movement but can be seen in the audio data.</a:t>
              </a:r>
            </a:p>
            <a:p>
              <a:pPr marL="171450" indent="-171450" algn="just">
                <a:buFont typeface="Arial" panose="020B0604020202020204" pitchFamily="34" charset="0"/>
                <a:buChar char="•"/>
              </a:pPr>
              <a:r>
                <a:rPr lang="en-US" sz="1100" dirty="0">
                  <a:latin typeface="Times New Roman" panose="02020603050405020304" pitchFamily="18" charset="0"/>
                  <a:cs typeface="Times New Roman" panose="02020603050405020304" pitchFamily="18" charset="0"/>
                </a:rPr>
                <a:t>The hammer starts its travel to the strings with a delay of</a:t>
              </a:r>
            </a:p>
            <a:p>
              <a:pPr algn="just"/>
              <a:r>
                <a:rPr lang="en-US" sz="1100" dirty="0">
                  <a:latin typeface="Times New Roman" panose="02020603050405020304" pitchFamily="18" charset="0"/>
                  <a:cs typeface="Times New Roman" panose="02020603050405020304" pitchFamily="18" charset="0"/>
                </a:rPr>
                <a:t>     several milliseconds. It receives a first, larger acceleration by this initial blow applied to the key; it brings the hammer to its final speed. </a:t>
              </a:r>
            </a:p>
            <a:p>
              <a:pPr algn="just"/>
              <a:r>
                <a:rPr lang="en-US" sz="1100" dirty="0">
                  <a:latin typeface="Times New Roman" panose="02020603050405020304" pitchFamily="18" charset="0"/>
                  <a:cs typeface="Times New Roman" panose="02020603050405020304" pitchFamily="18" charset="0"/>
                </a:rPr>
                <a:t>The whole striking procedure needs roughly </a:t>
              </a:r>
              <a:r>
                <a:rPr lang="en-US" sz="1100" b="1" dirty="0">
                  <a:latin typeface="Times New Roman" panose="02020603050405020304" pitchFamily="18" charset="0"/>
                  <a:cs typeface="Times New Roman" panose="02020603050405020304" pitchFamily="18" charset="0"/>
                </a:rPr>
                <a:t>20 </a:t>
              </a:r>
              <a:r>
                <a:rPr lang="en-US" sz="1100" b="1" dirty="0" err="1">
                  <a:latin typeface="Times New Roman" panose="02020603050405020304" pitchFamily="18" charset="0"/>
                  <a:cs typeface="Times New Roman" panose="02020603050405020304" pitchFamily="18" charset="0"/>
                </a:rPr>
                <a:t>ms</a:t>
              </a:r>
              <a:r>
                <a:rPr lang="en-US" sz="1100" b="1" dirty="0">
                  <a:latin typeface="Times New Roman" panose="02020603050405020304" pitchFamily="18" charset="0"/>
                  <a:cs typeface="Times New Roman" panose="02020603050405020304" pitchFamily="18" charset="0"/>
                </a:rPr>
                <a:t> less time </a:t>
              </a:r>
              <a:r>
                <a:rPr lang="en-US" sz="1100" dirty="0">
                  <a:latin typeface="Times New Roman" panose="02020603050405020304" pitchFamily="18" charset="0"/>
                  <a:cs typeface="Times New Roman" panose="02020603050405020304" pitchFamily="18" charset="0"/>
                </a:rPr>
                <a:t>with a struck touch compared to the pressed touch, both with almost identical intensities.</a:t>
              </a:r>
            </a:p>
          </p:txBody>
        </p:sp>
      </p:grpSp>
      <p:grpSp>
        <p:nvGrpSpPr>
          <p:cNvPr id="46" name="Group 45">
            <a:extLst>
              <a:ext uri="{FF2B5EF4-FFF2-40B4-BE49-F238E27FC236}">
                <a16:creationId xmlns:a16="http://schemas.microsoft.com/office/drawing/2014/main" id="{838B4125-4DB1-00EE-9E01-AEBE5300EA35}"/>
              </a:ext>
            </a:extLst>
          </p:cNvPr>
          <p:cNvGrpSpPr/>
          <p:nvPr/>
        </p:nvGrpSpPr>
        <p:grpSpPr>
          <a:xfrm>
            <a:off x="1043213" y="999453"/>
            <a:ext cx="9753600" cy="4448175"/>
            <a:chOff x="1084501" y="731673"/>
            <a:chExt cx="9753600" cy="4448175"/>
          </a:xfrm>
        </p:grpSpPr>
        <p:pic>
          <p:nvPicPr>
            <p:cNvPr id="5122" name="Picture 2" descr="Piano Action Parts">
              <a:extLst>
                <a:ext uri="{FF2B5EF4-FFF2-40B4-BE49-F238E27FC236}">
                  <a16:creationId xmlns:a16="http://schemas.microsoft.com/office/drawing/2014/main" id="{9F382850-002A-5252-A69F-B3F203657A5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4501" y="731673"/>
              <a:ext cx="9753600" cy="4448175"/>
            </a:xfrm>
            <a:prstGeom prst="rect">
              <a:avLst/>
            </a:prstGeom>
            <a:noFill/>
            <a:extLst>
              <a:ext uri="{909E8E84-426E-40DD-AFC4-6F175D3DCCD1}">
                <a14:hiddenFill xmlns:a14="http://schemas.microsoft.com/office/drawing/2010/main">
                  <a:solidFill>
                    <a:srgbClr val="FFFFFF"/>
                  </a:solidFill>
                </a14:hiddenFill>
              </a:ext>
            </a:extLst>
          </p:spPr>
        </p:pic>
        <p:grpSp>
          <p:nvGrpSpPr>
            <p:cNvPr id="45" name="Group 44">
              <a:extLst>
                <a:ext uri="{FF2B5EF4-FFF2-40B4-BE49-F238E27FC236}">
                  <a16:creationId xmlns:a16="http://schemas.microsoft.com/office/drawing/2014/main" id="{4EDA3250-4388-D2A5-77F0-2718704B0A7B}"/>
                </a:ext>
              </a:extLst>
            </p:cNvPr>
            <p:cNvGrpSpPr/>
            <p:nvPr/>
          </p:nvGrpSpPr>
          <p:grpSpPr>
            <a:xfrm>
              <a:off x="3028320" y="957526"/>
              <a:ext cx="6077580" cy="2025694"/>
              <a:chOff x="3028320" y="957526"/>
              <a:chExt cx="6077580" cy="2025694"/>
            </a:xfrm>
          </p:grpSpPr>
          <p:sp>
            <p:nvSpPr>
              <p:cNvPr id="35" name="Oval 34">
                <a:extLst>
                  <a:ext uri="{FF2B5EF4-FFF2-40B4-BE49-F238E27FC236}">
                    <a16:creationId xmlns:a16="http://schemas.microsoft.com/office/drawing/2014/main" id="{07DD46E3-3BDB-657A-B8FF-92776F3B2F05}"/>
                  </a:ext>
                </a:extLst>
              </p:cNvPr>
              <p:cNvSpPr/>
              <p:nvPr/>
            </p:nvSpPr>
            <p:spPr>
              <a:xfrm>
                <a:off x="8128000" y="2400300"/>
                <a:ext cx="977900" cy="582920"/>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18CCDCB-6C90-51EA-85B5-F8D8C9322B24}"/>
                  </a:ext>
                </a:extLst>
              </p:cNvPr>
              <p:cNvSpPr/>
              <p:nvPr/>
            </p:nvSpPr>
            <p:spPr>
              <a:xfrm>
                <a:off x="3028320" y="1557190"/>
                <a:ext cx="880846" cy="418884"/>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26BC746F-27F8-4B77-39E6-F25431DB5D2F}"/>
                  </a:ext>
                </a:extLst>
              </p:cNvPr>
              <p:cNvSpPr/>
              <p:nvPr/>
            </p:nvSpPr>
            <p:spPr>
              <a:xfrm>
                <a:off x="3519549" y="957526"/>
                <a:ext cx="880846" cy="418884"/>
              </a:xfrm>
              <a:prstGeom prst="ellipse">
                <a:avLst/>
              </a:prstGeom>
              <a:noFill/>
              <a:ln w="3492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a:extLst>
                  <a:ext uri="{FF2B5EF4-FFF2-40B4-BE49-F238E27FC236}">
                    <a16:creationId xmlns:a16="http://schemas.microsoft.com/office/drawing/2014/main" id="{81C14479-71A4-8BE0-5F62-BE089A00F8EA}"/>
                  </a:ext>
                </a:extLst>
              </p:cNvPr>
              <p:cNvCxnSpPr>
                <a:stCxn id="35" idx="2"/>
              </p:cNvCxnSpPr>
              <p:nvPr/>
            </p:nvCxnSpPr>
            <p:spPr>
              <a:xfrm flipH="1" flipV="1">
                <a:off x="3909166" y="1815254"/>
                <a:ext cx="4218834" cy="876506"/>
              </a:xfrm>
              <a:prstGeom prst="straightConnector1">
                <a:avLst/>
              </a:prstGeom>
              <a:ln w="25400">
                <a:solidFill>
                  <a:srgbClr val="C00000"/>
                </a:solidFill>
                <a:tailEnd type="triangle"/>
              </a:ln>
            </p:spPr>
            <p:style>
              <a:lnRef idx="3">
                <a:schemeClr val="dk1"/>
              </a:lnRef>
              <a:fillRef idx="0">
                <a:schemeClr val="dk1"/>
              </a:fillRef>
              <a:effectRef idx="2">
                <a:schemeClr val="dk1"/>
              </a:effectRef>
              <a:fontRef idx="minor">
                <a:schemeClr val="tx1"/>
              </a:fontRef>
            </p:style>
          </p:cxnSp>
          <p:cxnSp>
            <p:nvCxnSpPr>
              <p:cNvPr id="40" name="Straight Arrow Connector 39">
                <a:extLst>
                  <a:ext uri="{FF2B5EF4-FFF2-40B4-BE49-F238E27FC236}">
                    <a16:creationId xmlns:a16="http://schemas.microsoft.com/office/drawing/2014/main" id="{032F1180-F345-677B-BA68-7902A502EB28}"/>
                  </a:ext>
                </a:extLst>
              </p:cNvPr>
              <p:cNvCxnSpPr>
                <a:cxnSpLocks/>
              </p:cNvCxnSpPr>
              <p:nvPr/>
            </p:nvCxnSpPr>
            <p:spPr>
              <a:xfrm flipV="1">
                <a:off x="3162741" y="1210693"/>
                <a:ext cx="329348" cy="399356"/>
              </a:xfrm>
              <a:prstGeom prst="straightConnector1">
                <a:avLst/>
              </a:prstGeom>
              <a:ln w="25400">
                <a:solidFill>
                  <a:srgbClr val="C00000"/>
                </a:solidFill>
                <a:tailEnd type="triangle"/>
              </a:ln>
            </p:spPr>
            <p:style>
              <a:lnRef idx="3">
                <a:schemeClr val="dk1"/>
              </a:lnRef>
              <a:fillRef idx="0">
                <a:schemeClr val="dk1"/>
              </a:fillRef>
              <a:effectRef idx="2">
                <a:schemeClr val="dk1"/>
              </a:effectRef>
              <a:fontRef idx="minor">
                <a:schemeClr val="tx1"/>
              </a:fontRef>
            </p:style>
          </p:cxnSp>
          <p:cxnSp>
            <p:nvCxnSpPr>
              <p:cNvPr id="42" name="Straight Arrow Connector 41">
                <a:extLst>
                  <a:ext uri="{FF2B5EF4-FFF2-40B4-BE49-F238E27FC236}">
                    <a16:creationId xmlns:a16="http://schemas.microsoft.com/office/drawing/2014/main" id="{A63371BE-477B-08AF-A333-278EF879FEC3}"/>
                  </a:ext>
                </a:extLst>
              </p:cNvPr>
              <p:cNvCxnSpPr>
                <a:cxnSpLocks/>
              </p:cNvCxnSpPr>
              <p:nvPr/>
            </p:nvCxnSpPr>
            <p:spPr>
              <a:xfrm flipV="1">
                <a:off x="4379512" y="1166968"/>
                <a:ext cx="1716488" cy="27824"/>
              </a:xfrm>
              <a:prstGeom prst="straightConnector1">
                <a:avLst/>
              </a:prstGeom>
              <a:ln w="25400">
                <a:solidFill>
                  <a:srgbClr val="C00000"/>
                </a:solidFill>
                <a:tailEnd type="triangle"/>
              </a:ln>
            </p:spPr>
            <p:style>
              <a:lnRef idx="3">
                <a:schemeClr val="dk1"/>
              </a:lnRef>
              <a:fillRef idx="0">
                <a:schemeClr val="dk1"/>
              </a:fillRef>
              <a:effectRef idx="2">
                <a:schemeClr val="dk1"/>
              </a:effectRef>
              <a:fontRef idx="minor">
                <a:schemeClr val="tx1"/>
              </a:fontRef>
            </p:style>
          </p:cxnSp>
          <p:sp>
            <p:nvSpPr>
              <p:cNvPr id="44" name="TextBox 43">
                <a:extLst>
                  <a:ext uri="{FF2B5EF4-FFF2-40B4-BE49-F238E27FC236}">
                    <a16:creationId xmlns:a16="http://schemas.microsoft.com/office/drawing/2014/main" id="{A8184503-9E94-BC8E-79B8-4ED3B5678DEA}"/>
                  </a:ext>
                </a:extLst>
              </p:cNvPr>
              <p:cNvSpPr txBox="1"/>
              <p:nvPr/>
            </p:nvSpPr>
            <p:spPr>
              <a:xfrm>
                <a:off x="6153150" y="957526"/>
                <a:ext cx="2672988" cy="369332"/>
              </a:xfrm>
              <a:prstGeom prst="rect">
                <a:avLst/>
              </a:prstGeom>
              <a:noFill/>
            </p:spPr>
            <p:txBody>
              <a:bodyPr wrap="square" rtlCol="0">
                <a:spAutoFit/>
              </a:bodyPr>
              <a:lstStyle/>
              <a:p>
                <a:r>
                  <a:rPr lang="en-US" b="1" dirty="0">
                    <a:solidFill>
                      <a:schemeClr val="bg1"/>
                    </a:solidFill>
                    <a:latin typeface="Times New Roman" panose="02020603050405020304" pitchFamily="18" charset="0"/>
                    <a:cs typeface="Times New Roman" panose="02020603050405020304" pitchFamily="18" charset="0"/>
                  </a:rPr>
                  <a:t>Sound Production</a:t>
                </a:r>
              </a:p>
            </p:txBody>
          </p:sp>
        </p:grpSp>
      </p:grpSp>
    </p:spTree>
    <p:extLst>
      <p:ext uri="{BB962C8B-B14F-4D97-AF65-F5344CB8AC3E}">
        <p14:creationId xmlns:p14="http://schemas.microsoft.com/office/powerpoint/2010/main" val="302406915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nodeType="clickEffect">
                                  <p:stCondLst>
                                    <p:cond delay="0"/>
                                  </p:stCondLst>
                                  <p:childTnLst>
                                    <p:anim calcmode="lin" valueType="num">
                                      <p:cBhvr additive="base">
                                        <p:cTn id="6" dur="500"/>
                                        <p:tgtEl>
                                          <p:spTgt spid="34"/>
                                        </p:tgtEl>
                                        <p:attrNameLst>
                                          <p:attrName>ppt_x</p:attrName>
                                        </p:attrNameLst>
                                      </p:cBhvr>
                                      <p:tavLst>
                                        <p:tav tm="0">
                                          <p:val>
                                            <p:strVal val="ppt_x"/>
                                          </p:val>
                                        </p:tav>
                                        <p:tav tm="100000">
                                          <p:val>
                                            <p:strVal val="ppt_x"/>
                                          </p:val>
                                        </p:tav>
                                      </p:tavLst>
                                    </p:anim>
                                    <p:anim calcmode="lin" valueType="num">
                                      <p:cBhvr additive="base">
                                        <p:cTn id="7" dur="500"/>
                                        <p:tgtEl>
                                          <p:spTgt spid="34"/>
                                        </p:tgtEl>
                                        <p:attrNameLst>
                                          <p:attrName>ppt_y</p:attrName>
                                        </p:attrNameLst>
                                      </p:cBhvr>
                                      <p:tavLst>
                                        <p:tav tm="0">
                                          <p:val>
                                            <p:strVal val="ppt_y"/>
                                          </p:val>
                                        </p:tav>
                                        <p:tav tm="100000">
                                          <p:val>
                                            <p:strVal val="1+ppt_h/2"/>
                                          </p:val>
                                        </p:tav>
                                      </p:tavLst>
                                    </p:anim>
                                    <p:set>
                                      <p:cBhvr>
                                        <p:cTn id="8" dur="1" fill="hold">
                                          <p:stCondLst>
                                            <p:cond delay="499"/>
                                          </p:stCondLst>
                                        </p:cTn>
                                        <p:tgtEl>
                                          <p:spTgt spid="34"/>
                                        </p:tgtEl>
                                        <p:attrNameLst>
                                          <p:attrName>style.visibility</p:attrName>
                                        </p:attrNameLst>
                                      </p:cBhvr>
                                      <p:to>
                                        <p:strVal val="hidden"/>
                                      </p:to>
                                    </p:set>
                                  </p:childTnLst>
                                </p:cTn>
                              </p:par>
                              <p:par>
                                <p:cTn id="9" presetID="2" presetClass="entr" presetSubtype="4"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fill="hold"/>
                                        <p:tgtEl>
                                          <p:spTgt spid="46"/>
                                        </p:tgtEl>
                                        <p:attrNameLst>
                                          <p:attrName>ppt_x</p:attrName>
                                        </p:attrNameLst>
                                      </p:cBhvr>
                                      <p:tavLst>
                                        <p:tav tm="0">
                                          <p:val>
                                            <p:strVal val="#ppt_x"/>
                                          </p:val>
                                        </p:tav>
                                        <p:tav tm="100000">
                                          <p:val>
                                            <p:strVal val="#ppt_x"/>
                                          </p:val>
                                        </p:tav>
                                      </p:tavLst>
                                    </p:anim>
                                    <p:anim calcmode="lin" valueType="num">
                                      <p:cBhvr additive="base">
                                        <p:cTn id="12"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A0A528A-D550-55F6-5CB5-A23B216E8D1C}"/>
              </a:ext>
            </a:extLst>
          </p:cNvPr>
          <p:cNvGrpSpPr/>
          <p:nvPr/>
        </p:nvGrpSpPr>
        <p:grpSpPr>
          <a:xfrm>
            <a:off x="10730006" y="5221047"/>
            <a:ext cx="1157194" cy="1275600"/>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39273CB2-53F1-4414-7F95-71EC195FDF6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34DE845-40F6-89DA-79D4-38A6ED474BB2}"/>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6</a:t>
              </a:r>
            </a:p>
          </p:txBody>
        </p:sp>
      </p:grpSp>
      <p:pic>
        <p:nvPicPr>
          <p:cNvPr id="6" name="Picture 5">
            <a:extLst>
              <a:ext uri="{FF2B5EF4-FFF2-40B4-BE49-F238E27FC236}">
                <a16:creationId xmlns:a16="http://schemas.microsoft.com/office/drawing/2014/main" id="{B85D6EA3-A977-4C2A-D40E-083C4B3B4F8D}"/>
              </a:ext>
            </a:extLst>
          </p:cNvPr>
          <p:cNvPicPr>
            <a:picLocks noChangeAspect="1"/>
          </p:cNvPicPr>
          <p:nvPr/>
        </p:nvPicPr>
        <p:blipFill>
          <a:blip r:embed="rId4"/>
          <a:stretch>
            <a:fillRect/>
          </a:stretch>
        </p:blipFill>
        <p:spPr>
          <a:xfrm>
            <a:off x="593524" y="308636"/>
            <a:ext cx="7839132" cy="1676412"/>
          </a:xfrm>
          <a:prstGeom prst="rect">
            <a:avLst/>
          </a:prstGeom>
        </p:spPr>
      </p:pic>
      <p:pic>
        <p:nvPicPr>
          <p:cNvPr id="8" name="Picture 7">
            <a:extLst>
              <a:ext uri="{FF2B5EF4-FFF2-40B4-BE49-F238E27FC236}">
                <a16:creationId xmlns:a16="http://schemas.microsoft.com/office/drawing/2014/main" id="{CAD6258C-F75A-1AAF-EBA0-3B7FEB228B9A}"/>
              </a:ext>
            </a:extLst>
          </p:cNvPr>
          <p:cNvPicPr>
            <a:picLocks noChangeAspect="1"/>
          </p:cNvPicPr>
          <p:nvPr/>
        </p:nvPicPr>
        <p:blipFill>
          <a:blip r:embed="rId5"/>
          <a:stretch>
            <a:fillRect/>
          </a:stretch>
        </p:blipFill>
        <p:spPr>
          <a:xfrm>
            <a:off x="480435" y="2046521"/>
            <a:ext cx="4775443" cy="4099369"/>
          </a:xfrm>
          <a:prstGeom prst="rect">
            <a:avLst/>
          </a:prstGeom>
        </p:spPr>
      </p:pic>
      <p:pic>
        <p:nvPicPr>
          <p:cNvPr id="9" name="Picture 4" descr="Download Thinking Photography Question Mark Man Stock HQ PNG Image |  FreePNGImg">
            <a:extLst>
              <a:ext uri="{FF2B5EF4-FFF2-40B4-BE49-F238E27FC236}">
                <a16:creationId xmlns:a16="http://schemas.microsoft.com/office/drawing/2014/main" id="{D942AE3F-495F-7BF8-E2BE-835D5327E7D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72812" y="762641"/>
            <a:ext cx="1157194" cy="1157194"/>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05358B8A-B7E5-66C7-79D5-A2246BFD6D5D}"/>
              </a:ext>
            </a:extLst>
          </p:cNvPr>
          <p:cNvSpPr txBox="1"/>
          <p:nvPr/>
        </p:nvSpPr>
        <p:spPr>
          <a:xfrm>
            <a:off x="5384016" y="3172596"/>
            <a:ext cx="6097280" cy="1815882"/>
          </a:xfrm>
          <a:prstGeom prst="rect">
            <a:avLst/>
          </a:prstGeom>
          <a:noFill/>
        </p:spPr>
        <p:txBody>
          <a:bodyPr wrap="square">
            <a:spAutoFit/>
          </a:bodyPr>
          <a:lstStyle/>
          <a:p>
            <a:pPr marL="285750" indent="-285750" algn="just">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The force profiles for the struck touch were characterized by a rapid rise in force immediately after the finger contacted the key, which was followed by multiple peaks.</a:t>
            </a:r>
          </a:p>
          <a:p>
            <a:pPr marL="285750" indent="-285750" algn="just">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The force profiles for the pressed touch, on the other hand, developed more slowly and smoothly, and thus its initial peak was less clear and commonly had a one-peaked pattern. </a:t>
            </a:r>
          </a:p>
          <a:p>
            <a:pPr algn="just"/>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2734398"/>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3C88D8D-60C8-D3FB-0F52-B02B0EE9ED40}"/>
              </a:ext>
            </a:extLst>
          </p:cNvPr>
          <p:cNvGrpSpPr/>
          <p:nvPr/>
        </p:nvGrpSpPr>
        <p:grpSpPr>
          <a:xfrm>
            <a:off x="10730006" y="5221047"/>
            <a:ext cx="1157194" cy="1275600"/>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48A9F7F9-DED7-6036-FB94-7F3D53E3DC9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A492C86-93C4-82CF-30D4-F273AB7B29A0}"/>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7</a:t>
              </a:r>
            </a:p>
          </p:txBody>
        </p:sp>
      </p:grpSp>
      <p:pic>
        <p:nvPicPr>
          <p:cNvPr id="6" name="Picture 5">
            <a:extLst>
              <a:ext uri="{FF2B5EF4-FFF2-40B4-BE49-F238E27FC236}">
                <a16:creationId xmlns:a16="http://schemas.microsoft.com/office/drawing/2014/main" id="{C9452D80-E070-6793-8C18-D5DBA5137CC6}"/>
              </a:ext>
            </a:extLst>
          </p:cNvPr>
          <p:cNvPicPr>
            <a:picLocks noChangeAspect="1"/>
          </p:cNvPicPr>
          <p:nvPr/>
        </p:nvPicPr>
        <p:blipFill>
          <a:blip r:embed="rId4"/>
          <a:stretch>
            <a:fillRect/>
          </a:stretch>
        </p:blipFill>
        <p:spPr>
          <a:xfrm>
            <a:off x="546100" y="332976"/>
            <a:ext cx="7696256" cy="1905014"/>
          </a:xfrm>
          <a:prstGeom prst="rect">
            <a:avLst/>
          </a:prstGeom>
        </p:spPr>
      </p:pic>
      <p:sp>
        <p:nvSpPr>
          <p:cNvPr id="8" name="TextBox 7">
            <a:extLst>
              <a:ext uri="{FF2B5EF4-FFF2-40B4-BE49-F238E27FC236}">
                <a16:creationId xmlns:a16="http://schemas.microsoft.com/office/drawing/2014/main" id="{5483F6D8-4FF2-F5E0-3E4F-147A8087EE40}"/>
              </a:ext>
            </a:extLst>
          </p:cNvPr>
          <p:cNvSpPr txBox="1"/>
          <p:nvPr/>
        </p:nvSpPr>
        <p:spPr>
          <a:xfrm>
            <a:off x="717550" y="2162086"/>
            <a:ext cx="10928350" cy="646331"/>
          </a:xfrm>
          <a:prstGeom prst="rect">
            <a:avLst/>
          </a:prstGeom>
          <a:noFill/>
        </p:spPr>
        <p:txBody>
          <a:bodyPr wrap="square">
            <a:spAutoFit/>
          </a:bodyPr>
          <a:lstStyle/>
          <a:p>
            <a:pPr marL="285750" indent="-285750" algn="just">
              <a:buFont typeface="Wingdings" panose="05000000000000000000" pitchFamily="2" charset="2"/>
              <a:buChar char="q"/>
            </a:pPr>
            <a:r>
              <a:rPr lang="en-US" dirty="0">
                <a:effectLst/>
                <a:latin typeface="Times New Roman" panose="02020603050405020304" pitchFamily="18" charset="0"/>
                <a:cs typeface="Times New Roman" panose="02020603050405020304" pitchFamily="18" charset="0"/>
              </a:rPr>
              <a:t>The study investigated differences in kinematics and kinetics of the upper-limb movements while expert pianists were depressing a key with two different touches: pressed and struck. </a:t>
            </a:r>
            <a:r>
              <a:rPr lang="en-US" b="1" dirty="0">
                <a:solidFill>
                  <a:srgbClr val="FF0000"/>
                </a:solidFill>
                <a:effectLst/>
                <a:latin typeface="Times New Roman" panose="02020603050405020304" pitchFamily="18" charset="0"/>
                <a:cs typeface="Times New Roman" panose="02020603050405020304" pitchFamily="18" charset="0"/>
              </a:rPr>
              <a:t>(</a:t>
            </a:r>
            <a:r>
              <a:rPr lang="en-US" b="1" dirty="0">
                <a:solidFill>
                  <a:srgbClr val="FF0000"/>
                </a:solidFill>
                <a:effectLst/>
                <a:latin typeface="Times New Roman" panose="02020603050405020304" pitchFamily="18" charset="0"/>
              </a:rPr>
              <a:t>A preparatory lifting of the arm)</a:t>
            </a:r>
            <a:endParaRPr lang="en-US" b="1" dirty="0">
              <a:solidFill>
                <a:srgbClr val="FF0000"/>
              </a:solidFill>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E6C14D5E-EF09-B59D-8E9C-35974A4FB334}"/>
              </a:ext>
            </a:extLst>
          </p:cNvPr>
          <p:cNvSpPr txBox="1"/>
          <p:nvPr/>
        </p:nvSpPr>
        <p:spPr>
          <a:xfrm>
            <a:off x="717549" y="2898686"/>
            <a:ext cx="10875175" cy="2862322"/>
          </a:xfrm>
          <a:prstGeom prst="rect">
            <a:avLst/>
          </a:prstGeom>
          <a:noFill/>
        </p:spPr>
        <p:txBody>
          <a:bodyPr wrap="square">
            <a:spAutoFit/>
          </a:bodyPr>
          <a:lstStyle/>
          <a:p>
            <a:pPr marL="285750" indent="-285750" algn="just">
              <a:buFont typeface="Wingdings" panose="05000000000000000000" pitchFamily="2" charset="2"/>
              <a:buChar char="q"/>
            </a:pPr>
            <a:r>
              <a:rPr lang="en-US" dirty="0">
                <a:latin typeface="Times New Roman" panose="02020603050405020304" pitchFamily="18" charset="0"/>
                <a:cs typeface="Times New Roman" panose="02020603050405020304" pitchFamily="18" charset="0"/>
              </a:rPr>
              <a:t>The pressed touch showed smaller elbow extension velocity and larger shoulder and finger flexion velocities during key depression compared with the struck touch. </a:t>
            </a:r>
            <a:r>
              <a:rPr lang="en-US" b="1" dirty="0">
                <a:effectLst/>
                <a:latin typeface="Times New Roman" panose="02020603050405020304" pitchFamily="18" charset="0"/>
              </a:rPr>
              <a:t>The findings indicated that</a:t>
            </a:r>
            <a:br>
              <a:rPr lang="en-US" b="1" dirty="0"/>
            </a:br>
            <a:r>
              <a:rPr lang="en-US" b="1" dirty="0">
                <a:effectLst/>
                <a:latin typeface="Times New Roman" panose="02020603050405020304" pitchFamily="18" charset="0"/>
              </a:rPr>
              <a:t>the pianists compensated for this insufficient elbow speed during the pressed touch by increasing the shoulder and finger velocity in order to reach the finger-tip velocity for eliciting the target loudness of tone.</a:t>
            </a:r>
            <a:endParaRPr lang="en-US" b="1"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r>
              <a:rPr lang="en-US" dirty="0">
                <a:effectLst/>
                <a:latin typeface="Times New Roman" panose="02020603050405020304" pitchFamily="18" charset="0"/>
              </a:rPr>
              <a:t>The authors hypothesized that no preparatory arm downswing in the pressed touch would result in larger elbow extension and wrist flexion accelerations directly attributed to their corresponding MUS and larger shoulder and finger flexion velocities as well as their accelerations induced by the corresponding MUSs, as compared to the struck mode</a:t>
            </a:r>
            <a:r>
              <a:rPr lang="en-US" dirty="0">
                <a:effectLst/>
                <a:latin typeface="Times New Roman" panose="02020603050405020304" pitchFamily="18" charset="0"/>
                <a:cs typeface="Times New Roman" panose="02020603050405020304" pitchFamily="18" charset="0"/>
              </a:rPr>
              <a:t>. (MUS: </a:t>
            </a:r>
            <a:r>
              <a:rPr lang="en-US" dirty="0">
                <a:effectLst/>
                <a:latin typeface="Times New Roman" panose="02020603050405020304" pitchFamily="18" charset="0"/>
              </a:rPr>
              <a:t>Muscular torque)</a:t>
            </a:r>
            <a:endParaRPr lang="en-US" dirty="0">
              <a:latin typeface="Times New Roman" panose="02020603050405020304" pitchFamily="18" charset="0"/>
              <a:cs typeface="Times New Roman" panose="02020603050405020304" pitchFamily="18" charset="0"/>
            </a:endParaRPr>
          </a:p>
        </p:txBody>
      </p:sp>
      <p:pic>
        <p:nvPicPr>
          <p:cNvPr id="7170" name="Picture 2" descr="Important Icons PNG - Free PNG and Icons Downloads">
            <a:extLst>
              <a:ext uri="{FF2B5EF4-FFF2-40B4-BE49-F238E27FC236}">
                <a16:creationId xmlns:a16="http://schemas.microsoft.com/office/drawing/2014/main" id="{08A1D10B-D2D9-720E-556D-5BF532F5F9B0}"/>
              </a:ext>
            </a:extLst>
          </p:cNvPr>
          <p:cNvPicPr>
            <a:picLocks noChangeAspect="1" noChangeArrowheads="1"/>
          </p:cNvPicPr>
          <p:nvPr/>
        </p:nvPicPr>
        <p:blipFill>
          <a:blip r:embed="rId5">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rot="4376560">
            <a:off x="10587040" y="148970"/>
            <a:ext cx="1312862" cy="1307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023914"/>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B3FD5F8-45C5-9043-DC9E-4C1CD6A2D3DA}"/>
              </a:ext>
            </a:extLst>
          </p:cNvPr>
          <p:cNvGrpSpPr/>
          <p:nvPr/>
        </p:nvGrpSpPr>
        <p:grpSpPr>
          <a:xfrm>
            <a:off x="10730006" y="5221047"/>
            <a:ext cx="1157194" cy="1275600"/>
            <a:chOff x="10730006" y="5221047"/>
            <a:chExt cx="1157194" cy="1275600"/>
          </a:xfrm>
        </p:grpSpPr>
        <p:pic>
          <p:nvPicPr>
            <p:cNvPr id="3" name="Picture 2" descr="Piano Clipart Toy Piano - Red Piano Clipart - 958x958 PNG Download - PNGkit">
              <a:extLst>
                <a:ext uri="{FF2B5EF4-FFF2-40B4-BE49-F238E27FC236}">
                  <a16:creationId xmlns:a16="http://schemas.microsoft.com/office/drawing/2014/main" id="{632AB8C4-9629-46DD-6B65-0715A869C2B5}"/>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94912" l="366" r="97195"/>
                      </a14:imgEffect>
                    </a14:imgLayer>
                  </a14:imgProps>
                </a:ext>
                <a:ext uri="{28A0092B-C50C-407E-A947-70E740481C1C}">
                  <a14:useLocalDpi xmlns:a14="http://schemas.microsoft.com/office/drawing/2010/main" val="0"/>
                </a:ext>
              </a:extLst>
            </a:blip>
            <a:srcRect/>
            <a:stretch>
              <a:fillRect/>
            </a:stretch>
          </p:blipFill>
          <p:spPr bwMode="auto">
            <a:xfrm>
              <a:off x="10730006" y="5221047"/>
              <a:ext cx="1157194" cy="1275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F263048-5A97-A54C-9397-75F6FE3EDF9D}"/>
                </a:ext>
              </a:extLst>
            </p:cNvPr>
            <p:cNvSpPr txBox="1"/>
            <p:nvPr/>
          </p:nvSpPr>
          <p:spPr>
            <a:xfrm>
              <a:off x="11085579" y="5686185"/>
              <a:ext cx="507146"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8</a:t>
              </a:r>
            </a:p>
          </p:txBody>
        </p:sp>
      </p:grpSp>
      <p:pic>
        <p:nvPicPr>
          <p:cNvPr id="6" name="Picture 5">
            <a:extLst>
              <a:ext uri="{FF2B5EF4-FFF2-40B4-BE49-F238E27FC236}">
                <a16:creationId xmlns:a16="http://schemas.microsoft.com/office/drawing/2014/main" id="{48553E09-1015-8CD4-9CB3-3CC0B88ECE06}"/>
              </a:ext>
            </a:extLst>
          </p:cNvPr>
          <p:cNvPicPr>
            <a:picLocks noChangeAspect="1"/>
          </p:cNvPicPr>
          <p:nvPr/>
        </p:nvPicPr>
        <p:blipFill>
          <a:blip r:embed="rId4"/>
          <a:stretch>
            <a:fillRect/>
          </a:stretch>
        </p:blipFill>
        <p:spPr>
          <a:xfrm>
            <a:off x="599275" y="316717"/>
            <a:ext cx="4817147" cy="6084083"/>
          </a:xfrm>
          <a:prstGeom prst="rect">
            <a:avLst/>
          </a:prstGeom>
        </p:spPr>
      </p:pic>
      <p:sp>
        <p:nvSpPr>
          <p:cNvPr id="8" name="TextBox 7">
            <a:extLst>
              <a:ext uri="{FF2B5EF4-FFF2-40B4-BE49-F238E27FC236}">
                <a16:creationId xmlns:a16="http://schemas.microsoft.com/office/drawing/2014/main" id="{6248FCDD-708B-4074-567C-2493ED9E6013}"/>
              </a:ext>
            </a:extLst>
          </p:cNvPr>
          <p:cNvSpPr txBox="1"/>
          <p:nvPr/>
        </p:nvSpPr>
        <p:spPr>
          <a:xfrm>
            <a:off x="5494579" y="609300"/>
            <a:ext cx="6098146" cy="646331"/>
          </a:xfrm>
          <a:prstGeom prst="rect">
            <a:avLst/>
          </a:prstGeom>
          <a:noFill/>
        </p:spPr>
        <p:txBody>
          <a:bodyPr wrap="square">
            <a:spAutoFit/>
          </a:bodyPr>
          <a:lstStyle/>
          <a:p>
            <a:r>
              <a:rPr lang="en-US" dirty="0">
                <a:effectLst/>
                <a:latin typeface="Times New Roman" panose="02020603050405020304" pitchFamily="18" charset="0"/>
              </a:rPr>
              <a:t>The upper limb's forward and rotational movements were much greater during the pressed touch than the struck one.</a:t>
            </a:r>
            <a:r>
              <a:rPr lang="en-US" dirty="0"/>
              <a:t> </a:t>
            </a:r>
          </a:p>
        </p:txBody>
      </p:sp>
      <p:pic>
        <p:nvPicPr>
          <p:cNvPr id="10" name="Picture 9">
            <a:extLst>
              <a:ext uri="{FF2B5EF4-FFF2-40B4-BE49-F238E27FC236}">
                <a16:creationId xmlns:a16="http://schemas.microsoft.com/office/drawing/2014/main" id="{B4093FBF-34D6-9FB6-45E7-8E605269626E}"/>
              </a:ext>
            </a:extLst>
          </p:cNvPr>
          <p:cNvPicPr>
            <a:picLocks noChangeAspect="1"/>
          </p:cNvPicPr>
          <p:nvPr/>
        </p:nvPicPr>
        <p:blipFill>
          <a:blip r:embed="rId5"/>
          <a:stretch>
            <a:fillRect/>
          </a:stretch>
        </p:blipFill>
        <p:spPr>
          <a:xfrm>
            <a:off x="5416422" y="1536578"/>
            <a:ext cx="6367437" cy="3243339"/>
          </a:xfrm>
          <a:prstGeom prst="rect">
            <a:avLst/>
          </a:prstGeom>
        </p:spPr>
      </p:pic>
      <p:sp>
        <p:nvSpPr>
          <p:cNvPr id="11" name="Rectangle: Rounded Corners 10">
            <a:extLst>
              <a:ext uri="{FF2B5EF4-FFF2-40B4-BE49-F238E27FC236}">
                <a16:creationId xmlns:a16="http://schemas.microsoft.com/office/drawing/2014/main" id="{F3D91B87-DBF3-E307-7D76-22455D990070}"/>
              </a:ext>
            </a:extLst>
          </p:cNvPr>
          <p:cNvSpPr/>
          <p:nvPr/>
        </p:nvSpPr>
        <p:spPr>
          <a:xfrm>
            <a:off x="1037771" y="1536578"/>
            <a:ext cx="2002972" cy="851022"/>
          </a:xfrm>
          <a:prstGeom prst="roundRect">
            <a:avLst/>
          </a:prstGeom>
          <a:noFill/>
          <a:ln w="25400">
            <a:solidFill>
              <a:srgbClr val="C0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541616"/>
      </p:ext>
    </p:extLst>
  </p:cSld>
  <p:clrMapOvr>
    <a:masterClrMapping/>
  </p:clrMapOvr>
  <mc:AlternateContent xmlns:mc="http://schemas.openxmlformats.org/markup-compatibility/2006" xmlns:p14="http://schemas.microsoft.com/office/powerpoint/2010/main">
    <mc:Choice Requires="p14">
      <p:transition p14:dur="10" advClick="0"/>
    </mc:Choice>
    <mc:Fallback xmlns="">
      <p:transition advClick="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 name="ISPRING_FIRST_PUBLISH" val="1"/>
  <p:tag name="ISPRING_PRESENTATION_TITLE" val="226"/>
</p:tagLst>
</file>

<file path=ppt/theme/theme1.xml><?xml version="1.0" encoding="utf-8"?>
<a:theme xmlns:a="http://schemas.openxmlformats.org/drawingml/2006/main" name="千图网海量PPT模板www.58pic.com   ​​">
  <a:themeElements>
    <a:clrScheme name="自定义 203">
      <a:dk1>
        <a:sysClr val="windowText" lastClr="000000"/>
      </a:dk1>
      <a:lt1>
        <a:sysClr val="window" lastClr="FFFFFF"/>
      </a:lt1>
      <a:dk2>
        <a:srgbClr val="44546A"/>
      </a:dk2>
      <a:lt2>
        <a:srgbClr val="E7E6E6"/>
      </a:lt2>
      <a:accent1>
        <a:srgbClr val="262626"/>
      </a:accent1>
      <a:accent2>
        <a:srgbClr val="262626"/>
      </a:accent2>
      <a:accent3>
        <a:srgbClr val="262626"/>
      </a:accent3>
      <a:accent4>
        <a:srgbClr val="262626"/>
      </a:accent4>
      <a:accent5>
        <a:srgbClr val="262626"/>
      </a:accent5>
      <a:accent6>
        <a:srgbClr val="262626"/>
      </a:accent6>
      <a:hlink>
        <a:srgbClr val="262626"/>
      </a:hlink>
      <a:folHlink>
        <a:srgbClr val="262626"/>
      </a:folHlink>
    </a:clrScheme>
    <a:fontScheme name="fncih5np">
      <a:majorFont>
        <a:latin typeface="zihun58hao-chuangzhonghei" panose="020F0302020204030204"/>
        <a:ea typeface="zihun58hao-chuangzhonghei"/>
        <a:cs typeface="Arial"/>
      </a:majorFont>
      <a:minorFont>
        <a:latin typeface="zihun58hao-chuangzhonghei" panose="020F0302020204030204"/>
        <a:ea typeface="zihun58hao-chuangzhonghei"/>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2556</TotalTime>
  <Words>5596</Words>
  <Application>Microsoft Office PowerPoint</Application>
  <PresentationFormat>Widescreen</PresentationFormat>
  <Paragraphs>304</Paragraphs>
  <Slides>33</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等线</vt:lpstr>
      <vt:lpstr>Arial</vt:lpstr>
      <vt:lpstr>Calibri</vt:lpstr>
      <vt:lpstr>Source Han Sans SC</vt:lpstr>
      <vt:lpstr>Times New Roman</vt:lpstr>
      <vt:lpstr>Wingdings</vt:lpstr>
      <vt:lpstr>zihun58hao-chuangzhonghei</vt:lpstr>
      <vt:lpstr>千图网海量PPT模板www.58pic.com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226</dc:title>
  <dc:creator>asus</dc:creator>
  <cp:lastModifiedBy>Mohammadali Shahiri</cp:lastModifiedBy>
  <cp:revision>221</cp:revision>
  <dcterms:created xsi:type="dcterms:W3CDTF">2018-04-10T04:31:45Z</dcterms:created>
  <dcterms:modified xsi:type="dcterms:W3CDTF">2024-05-20T15:44:25Z</dcterms:modified>
</cp:coreProperties>
</file>

<file path=docProps/thumbnail.jpeg>
</file>